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41"/>
  </p:notesMasterIdLst>
  <p:sldIdLst>
    <p:sldId id="256" r:id="rId2"/>
    <p:sldId id="262" r:id="rId3"/>
    <p:sldId id="266" r:id="rId4"/>
    <p:sldId id="276" r:id="rId5"/>
    <p:sldId id="286" r:id="rId6"/>
    <p:sldId id="289" r:id="rId7"/>
    <p:sldId id="292" r:id="rId8"/>
    <p:sldId id="294" r:id="rId9"/>
    <p:sldId id="297" r:id="rId10"/>
    <p:sldId id="298" r:id="rId11"/>
    <p:sldId id="299" r:id="rId12"/>
    <p:sldId id="257" r:id="rId13"/>
    <p:sldId id="259" r:id="rId14"/>
    <p:sldId id="260" r:id="rId15"/>
    <p:sldId id="261" r:id="rId16"/>
    <p:sldId id="263" r:id="rId17"/>
    <p:sldId id="265" r:id="rId18"/>
    <p:sldId id="268" r:id="rId19"/>
    <p:sldId id="271" r:id="rId20"/>
    <p:sldId id="269" r:id="rId21"/>
    <p:sldId id="270" r:id="rId22"/>
    <p:sldId id="272" r:id="rId23"/>
    <p:sldId id="275" r:id="rId24"/>
    <p:sldId id="278" r:id="rId25"/>
    <p:sldId id="279" r:id="rId26"/>
    <p:sldId id="280" r:id="rId27"/>
    <p:sldId id="281" r:id="rId28"/>
    <p:sldId id="282" r:id="rId29"/>
    <p:sldId id="283" r:id="rId30"/>
    <p:sldId id="291" r:id="rId31"/>
    <p:sldId id="264" r:id="rId32"/>
    <p:sldId id="267" r:id="rId33"/>
    <p:sldId id="273" r:id="rId34"/>
    <p:sldId id="284" r:id="rId35"/>
    <p:sldId id="285" r:id="rId36"/>
    <p:sldId id="287" r:id="rId37"/>
    <p:sldId id="288" r:id="rId38"/>
    <p:sldId id="290" r:id="rId39"/>
    <p:sldId id="295" r:id="rId4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6870F78-0638-4A7E-9FBD-E2154FC2A8F6}" v="57" dt="2019-03-13T03:29:11.693"/>
    <p1510:client id="{20D843B0-89CD-4CF8-816E-350173BF581C}" v="410" dt="2019-03-13T04:27:35.032"/>
    <p1510:client id="{BA1DB533-A3FA-7F88-D1F2-B1399AAE05D6}" v="11" dt="2019-03-13T04:11:00.190"/>
    <p1510:client id="{6FED4B75-A375-4747-BEF4-6FBCBBDFE961}" v="15" dt="2019-03-13T03:22:13.565"/>
    <p1510:client id="{00988813-152C-4E97-AAED-E130D0E07579}" v="164" dt="2019-03-13T03:41:33.084"/>
    <p1510:client id="{47D11DFD-BCC5-D67C-DE0D-6259A0E70B7F}" v="1146" dt="2019-03-13T04:30:25.184"/>
    <p1510:client id="{4067F78B-7DF1-4FA5-99DB-300BE27BCADC}" v="1331" dt="2019-03-13T04:41:26.375"/>
    <p1510:client id="{6D75567A-69FC-4875-B871-144F3094F4B0}" v="239" dt="2019-03-13T04:02:21.335"/>
    <p1510:client id="{E7FF7F76-CA2C-6312-EB65-81C96D7334E8}" v="8" dt="2019-03-13T04:16:12.56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showGuides="1">
      <p:cViewPr varScale="1">
        <p:scale>
          <a:sx n="72" d="100"/>
          <a:sy n="72" d="100"/>
        </p:scale>
        <p:origin x="660" y="6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855FD42-048B-41C6-ACC9-396138C0EF27}" type="datetimeFigureOut">
              <a:rPr lang="en-GB"/>
              <a:t>12/03/2019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82FC636-7187-4638-B830-2618130265A3}" type="slidenum">
              <a:rPr lang="en-GB"/>
              <a:t>‹#›</a:t>
            </a:fld>
            <a:endParaRPr lang="en-US"/>
          </a:p>
        </p:txBody>
      </p:sp>
    </p:spTree>
    <p:extLst>
      <p:ext uri="{BB962C8B-B14F-4D97-AF65-F5344CB8AC3E}">
        <p14:creationId xmlns:p14="http://schemas.microsoft.com/office/powerpoint/2010/main" val="16583881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1.keep useful information </a:t>
            </a:r>
          </a:p>
          <a:p>
            <a:r>
              <a:rPr lang="en-US">
                <a:cs typeface="Calibri"/>
              </a:rPr>
              <a:t>2.</a:t>
            </a:r>
          </a:p>
        </p:txBody>
      </p:sp>
      <p:sp>
        <p:nvSpPr>
          <p:cNvPr id="4" name="Slide Number Placeholder 3"/>
          <p:cNvSpPr>
            <a:spLocks noGrp="1"/>
          </p:cNvSpPr>
          <p:nvPr>
            <p:ph type="sldNum" sz="quarter" idx="5"/>
          </p:nvPr>
        </p:nvSpPr>
        <p:spPr/>
        <p:txBody>
          <a:bodyPr/>
          <a:lstStyle/>
          <a:p>
            <a:fld id="{E82FC636-7187-4638-B830-2618130265A3}" type="slidenum">
              <a:rPr lang="en-GB"/>
              <a:t>16</a:t>
            </a:fld>
            <a:endParaRPr lang="en-US"/>
          </a:p>
        </p:txBody>
      </p:sp>
    </p:spTree>
    <p:extLst>
      <p:ext uri="{BB962C8B-B14F-4D97-AF65-F5344CB8AC3E}">
        <p14:creationId xmlns:p14="http://schemas.microsoft.com/office/powerpoint/2010/main" val="39918854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Create groups of logically similar items. For example, a comprehensible menu would list countries at level 1, states or provinces at level 2, and cities at level 3. Form groups that cover all possibilities. For example, a menu with age ranges 0-9, 10-19,20-29, and&gt; 30 makes it easy for the user to select an item. Make sure that items are llolloverlappil1g. Lower-level items should be naturally associated with a single higher-level item. Overlapping categories such as "Entertainment" and "Events" are poor choices compared to "Concerts" and "Sports." Use familiar terminology, but ensure that items are distinct from one another. Generic terms such as "Day" and "Night" may be too vague; more specific options such as "6 A.M. to 6 P.M." and "6 P.M. to 6 A.M." may be more useful and precise</a:t>
            </a:r>
          </a:p>
          <a:p>
            <a:br>
              <a:rPr lang="en-US"/>
            </a:br>
            <a:endParaRPr lang="en-US"/>
          </a:p>
        </p:txBody>
      </p:sp>
      <p:sp>
        <p:nvSpPr>
          <p:cNvPr id="4" name="Slide Number Placeholder 3"/>
          <p:cNvSpPr>
            <a:spLocks noGrp="1"/>
          </p:cNvSpPr>
          <p:nvPr>
            <p:ph type="sldNum" sz="quarter" idx="5"/>
          </p:nvPr>
        </p:nvSpPr>
        <p:spPr/>
        <p:txBody>
          <a:bodyPr/>
          <a:lstStyle/>
          <a:p>
            <a:fld id="{E82FC636-7187-4638-B830-2618130265A3}" type="slidenum">
              <a:rPr lang="en-GB"/>
              <a:t>18</a:t>
            </a:fld>
            <a:endParaRPr lang="en-US"/>
          </a:p>
        </p:txBody>
      </p:sp>
    </p:spTree>
    <p:extLst>
      <p:ext uri="{BB962C8B-B14F-4D97-AF65-F5344CB8AC3E}">
        <p14:creationId xmlns:p14="http://schemas.microsoft.com/office/powerpoint/2010/main" val="6912966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Reference - https://www.myntra.com/</a:t>
            </a:r>
          </a:p>
        </p:txBody>
      </p:sp>
      <p:sp>
        <p:nvSpPr>
          <p:cNvPr id="4" name="Slide Number Placeholder 3"/>
          <p:cNvSpPr>
            <a:spLocks noGrp="1"/>
          </p:cNvSpPr>
          <p:nvPr>
            <p:ph type="sldNum" sz="quarter" idx="5"/>
          </p:nvPr>
        </p:nvSpPr>
        <p:spPr/>
        <p:txBody>
          <a:bodyPr/>
          <a:lstStyle/>
          <a:p>
            <a:fld id="{E82FC636-7187-4638-B830-2618130265A3}" type="slidenum">
              <a:rPr lang="en-GB"/>
              <a:t>19</a:t>
            </a:fld>
            <a:endParaRPr lang="en-US"/>
          </a:p>
        </p:txBody>
      </p:sp>
    </p:spTree>
    <p:extLst>
      <p:ext uri="{BB962C8B-B14F-4D97-AF65-F5344CB8AC3E}">
        <p14:creationId xmlns:p14="http://schemas.microsoft.com/office/powerpoint/2010/main" val="35863359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Numeric ordering (ascending or descending ordering) Physical properties (increasing or decreasing length, area, volume, temperature, weight, velocity, and so on) Grouping of related items (with blank lines or other demarcation between groups) Most important items first (importance may be difficult to determine and may</a:t>
            </a:r>
          </a:p>
          <a:p>
            <a:r>
              <a:rPr lang="en-US"/>
              <a:t>vary among users)</a:t>
            </a:r>
            <a:endParaRPr lang="en-US">
              <a:cs typeface="Calibri"/>
            </a:endParaRPr>
          </a:p>
          <a:p>
            <a:br>
              <a:rPr lang="en-US"/>
            </a:br>
            <a:br>
              <a:rPr lang="en-US"/>
            </a:br>
            <a:endParaRPr lang="en-US"/>
          </a:p>
        </p:txBody>
      </p:sp>
      <p:sp>
        <p:nvSpPr>
          <p:cNvPr id="4" name="Slide Number Placeholder 3"/>
          <p:cNvSpPr>
            <a:spLocks noGrp="1"/>
          </p:cNvSpPr>
          <p:nvPr>
            <p:ph type="sldNum" sz="quarter" idx="5"/>
          </p:nvPr>
        </p:nvSpPr>
        <p:spPr/>
        <p:txBody>
          <a:bodyPr/>
          <a:lstStyle/>
          <a:p>
            <a:fld id="{E82FC636-7187-4638-B830-2618130265A3}" type="slidenum">
              <a:rPr lang="en-GB"/>
              <a:t>20</a:t>
            </a:fld>
            <a:endParaRPr lang="en-US"/>
          </a:p>
        </p:txBody>
      </p:sp>
    </p:spTree>
    <p:extLst>
      <p:ext uri="{BB962C8B-B14F-4D97-AF65-F5344CB8AC3E}">
        <p14:creationId xmlns:p14="http://schemas.microsoft.com/office/powerpoint/2010/main" val="2597236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Carefully select terminology that is familiar to the designated user community and keep a list of these terms to facilitate consistent use. • Ensure that items are distinct from one another. Each item should be distinguished clearly from other items. Use consistent and concise phrasing. Review the collection of items to ensure consistency and conciseness. Users are likely to feel more comfortable and to be more successful with "Animal," "Vegetable," and "Mineral" than with "Information about animals," "Vegetable choices you can make," and "Viewing mineral categories." • Bring the keyword to the fore. Try to write menu items such that the first word aids the user in recognizing and discriminating between items-use "Size of type" instead of "Set the type size." Then, if the first word indicates that this item is not relevant, users can begin scanning the next item</a:t>
            </a:r>
          </a:p>
          <a:p>
            <a:br>
              <a:rPr lang="en-US"/>
            </a:br>
            <a:endParaRPr lang="en-US"/>
          </a:p>
        </p:txBody>
      </p:sp>
      <p:sp>
        <p:nvSpPr>
          <p:cNvPr id="4" name="Slide Number Placeholder 3"/>
          <p:cNvSpPr>
            <a:spLocks noGrp="1"/>
          </p:cNvSpPr>
          <p:nvPr>
            <p:ph type="sldNum" sz="quarter" idx="5"/>
          </p:nvPr>
        </p:nvSpPr>
        <p:spPr/>
        <p:txBody>
          <a:bodyPr/>
          <a:lstStyle/>
          <a:p>
            <a:fld id="{E82FC636-7187-4638-B830-2618130265A3}" type="slidenum">
              <a:rPr lang="en-GB"/>
              <a:t>21</a:t>
            </a:fld>
            <a:endParaRPr lang="en-US"/>
          </a:p>
        </p:txBody>
      </p:sp>
    </p:spTree>
    <p:extLst>
      <p:ext uri="{BB962C8B-B14F-4D97-AF65-F5344CB8AC3E}">
        <p14:creationId xmlns:p14="http://schemas.microsoft.com/office/powerpoint/2010/main" val="39944175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https://www.youtube.com/watch?v=fQPYuvU-zYI</a:t>
            </a:r>
          </a:p>
        </p:txBody>
      </p:sp>
      <p:sp>
        <p:nvSpPr>
          <p:cNvPr id="4" name="Slide Number Placeholder 3"/>
          <p:cNvSpPr>
            <a:spLocks noGrp="1"/>
          </p:cNvSpPr>
          <p:nvPr>
            <p:ph type="sldNum" sz="quarter" idx="5"/>
          </p:nvPr>
        </p:nvSpPr>
        <p:spPr/>
        <p:txBody>
          <a:bodyPr/>
          <a:lstStyle/>
          <a:p>
            <a:fld id="{E82FC636-7187-4638-B830-2618130265A3}" type="slidenum">
              <a:rPr lang="en-GB"/>
              <a:t>26</a:t>
            </a:fld>
            <a:endParaRPr lang="en-US"/>
          </a:p>
        </p:txBody>
      </p:sp>
    </p:spTree>
    <p:extLst>
      <p:ext uri="{BB962C8B-B14F-4D97-AF65-F5344CB8AC3E}">
        <p14:creationId xmlns:p14="http://schemas.microsoft.com/office/powerpoint/2010/main" val="23277599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1. A speech recognizer, which converts acoustical input into text strings.</a:t>
            </a:r>
          </a:p>
          <a:p>
            <a:r>
              <a:rPr lang="en-US"/>
              <a:t>2. A speech analyzer to extract the meaning of the recognized text.</a:t>
            </a:r>
            <a:endParaRPr lang="en-US">
              <a:cs typeface="Calibri"/>
            </a:endParaRPr>
          </a:p>
          <a:p>
            <a:r>
              <a:rPr lang="en-US"/>
              <a:t>3. A dialogue controller that performs predefined actions based on the extracted commands.</a:t>
            </a:r>
            <a:endParaRPr lang="en-US">
              <a:cs typeface="Calibri"/>
            </a:endParaRPr>
          </a:p>
          <a:p>
            <a:r>
              <a:rPr lang="en-US"/>
              <a:t>4. A speech synthesizer (or speech generator) to generate acoustical output from the system’s answer</a:t>
            </a:r>
            <a:endParaRPr lang="en-US">
              <a:cs typeface="Calibri"/>
            </a:endParaRPr>
          </a:p>
          <a:p>
            <a:br>
              <a:rPr lang="en-US"/>
            </a:br>
            <a:endParaRPr lang="en-US"/>
          </a:p>
          <a:p>
            <a:endParaRPr lang="en-US">
              <a:cs typeface="Calibri"/>
            </a:endParaRPr>
          </a:p>
        </p:txBody>
      </p:sp>
      <p:sp>
        <p:nvSpPr>
          <p:cNvPr id="4" name="Slide Number Placeholder 3"/>
          <p:cNvSpPr>
            <a:spLocks noGrp="1"/>
          </p:cNvSpPr>
          <p:nvPr>
            <p:ph type="sldNum" sz="quarter" idx="5"/>
          </p:nvPr>
        </p:nvSpPr>
        <p:spPr/>
        <p:txBody>
          <a:bodyPr/>
          <a:lstStyle/>
          <a:p>
            <a:fld id="{E82FC636-7187-4638-B830-2618130265A3}" type="slidenum">
              <a:rPr lang="en-GB"/>
              <a:t>27</a:t>
            </a:fld>
            <a:endParaRPr lang="en-US"/>
          </a:p>
        </p:txBody>
      </p:sp>
    </p:spTree>
    <p:extLst>
      <p:ext uri="{BB962C8B-B14F-4D97-AF65-F5344CB8AC3E}">
        <p14:creationId xmlns:p14="http://schemas.microsoft.com/office/powerpoint/2010/main" val="14327628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When there is a Disturbance in background it is hard to read user voice accurately</a:t>
            </a:r>
          </a:p>
          <a:p>
            <a:r>
              <a:rPr lang="en-US"/>
              <a:t>Recognition errors might occur for similarly-pronounced words (such as dime/time or Houston/Austin).</a:t>
            </a:r>
            <a:endParaRPr lang="en-US">
              <a:cs typeface="Calibri"/>
            </a:endParaRPr>
          </a:p>
          <a:p>
            <a:r>
              <a:rPr lang="en-US"/>
              <a:t>Unstable recognition across changing users, environments, and time. This is because people from different regions might have different ways to pronounce of certain words, hence the system might not be able to recognize them.</a:t>
            </a:r>
            <a:endParaRPr lang="en-US">
              <a:cs typeface="Calibri"/>
            </a:endParaRPr>
          </a:p>
          <a:p>
            <a:endParaRPr lang="en-US">
              <a:cs typeface="+mn-lt"/>
            </a:endParaRPr>
          </a:p>
        </p:txBody>
      </p:sp>
      <p:sp>
        <p:nvSpPr>
          <p:cNvPr id="4" name="Slide Number Placeholder 3"/>
          <p:cNvSpPr>
            <a:spLocks noGrp="1"/>
          </p:cNvSpPr>
          <p:nvPr>
            <p:ph type="sldNum" sz="quarter" idx="5"/>
          </p:nvPr>
        </p:nvSpPr>
        <p:spPr/>
        <p:txBody>
          <a:bodyPr/>
          <a:lstStyle/>
          <a:p>
            <a:fld id="{E82FC636-7187-4638-B830-2618130265A3}" type="slidenum">
              <a:rPr lang="en-GB"/>
              <a:t>28</a:t>
            </a:fld>
            <a:endParaRPr lang="en-US"/>
          </a:p>
        </p:txBody>
      </p:sp>
    </p:spTree>
    <p:extLst>
      <p:ext uri="{BB962C8B-B14F-4D97-AF65-F5344CB8AC3E}">
        <p14:creationId xmlns:p14="http://schemas.microsoft.com/office/powerpoint/2010/main" val="24758194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7794B7F-C31F-468F-8508-03E821BE0B89}" type="datetime1">
              <a:rPr lang="en-US" smtClean="0"/>
              <a:t>3/12/2019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A386D4D-9F1C-44B3-8014-CB857BC29F64}" type="datetime1">
              <a:rPr lang="en-US" smtClean="0"/>
              <a:t>3/12/2019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F7C08127-1004-4777-B9DA-BB3ED139B7FE}" type="datetime1">
              <a:rPr lang="en-US" smtClean="0"/>
              <a:t>3/12/2019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988D1632-53D5-4B23-B257-39E194C83FB7}" type="datetime1">
              <a:rPr lang="en-US" smtClean="0"/>
              <a:t>3/12/2019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0F4D3BFC-86CE-4586-8D76-D231F818B0E0}" type="datetime1">
              <a:rPr lang="en-US" smtClean="0"/>
              <a:t>3/12/2019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4DB9A87B-8F0B-4BDC-98FE-D269254533F8}" type="datetime1">
              <a:rPr lang="en-US" smtClean="0"/>
              <a:t>3/12/2019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9588135-65E0-4470-8D67-9D3F03172394}" type="datetime1">
              <a:rPr lang="en-US" smtClean="0"/>
              <a:t>3/12/2019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668DA3B-2E8C-4CB2-A582-1BF94F5116DB}" type="datetime1">
              <a:rPr lang="en-US" smtClean="0"/>
              <a:t>3/12/2019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E41D712-07DF-4249-8CCE-37C559F20479}" type="datetime1">
              <a:rPr lang="en-US" smtClean="0"/>
              <a:t>3/12/2019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8423A3C-2971-4E68-BAD1-C57BB23EC932}" type="datetime1">
              <a:rPr lang="en-US" smtClean="0"/>
              <a:t>3/12/2019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D04EF86-18FC-4765-B4A5-82BF7E1FA779}" type="datetime1">
              <a:rPr lang="en-US" smtClean="0"/>
              <a:t>3/12/2019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B6FB73E-7652-4303-9514-204DE36290FD}" type="datetime1">
              <a:rPr lang="en-US" smtClean="0"/>
              <a:t>3/12/2019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7E662C8-6443-4F9D-A300-2925C2DDD875}" type="datetime1">
              <a:rPr lang="en-US" smtClean="0"/>
              <a:t>3/12/2019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D54D4B7-3F8B-496C-90AE-A344C905467C}" type="datetime1">
              <a:rPr lang="en-US" smtClean="0"/>
              <a:t>3/12/2019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F9D10738-163A-4D91-9790-EBB10EECC85A}" type="datetime1">
              <a:rPr lang="en-US" smtClean="0"/>
              <a:t>3/12/2019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140D9A66-44F6-4771-9B5B-037D8C87D024}" type="datetime1">
              <a:rPr lang="en-US" smtClean="0"/>
              <a:t>3/12/2019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45D533EC-A72A-4CAA-B889-811216EDB995}" type="datetime1">
              <a:rPr lang="en-US" smtClean="0"/>
              <a:t>3/12/2019</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2" r:id="rId12"/>
    <p:sldLayoutId id="2147483663" r:id="rId13"/>
    <p:sldLayoutId id="2147483664" r:id="rId14"/>
    <p:sldLayoutId id="2147483658" r:id="rId15"/>
    <p:sldLayoutId id="2147483659" r:id="rId16"/>
  </p:sldLayoutIdLst>
  <p:hf hdr="0" ftr="0" dt="0"/>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2" Type="http://schemas.openxmlformats.org/officeDocument/2006/relationships/image" Target="../media/image15.gi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gi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8.xml"/><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2" Type="http://schemas.openxmlformats.org/officeDocument/2006/relationships/image" Target="../media/image14.gi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E13377-8C7E-4B7A-A74F-8E35621E3715}"/>
              </a:ext>
            </a:extLst>
          </p:cNvPr>
          <p:cNvSpPr>
            <a:spLocks noGrp="1"/>
          </p:cNvSpPr>
          <p:nvPr>
            <p:ph type="ctrTitle"/>
          </p:nvPr>
        </p:nvSpPr>
        <p:spPr>
          <a:xfrm>
            <a:off x="1740949" y="185469"/>
            <a:ext cx="9375475" cy="1730818"/>
          </a:xfrm>
        </p:spPr>
        <p:txBody>
          <a:bodyPr vert="horz" lIns="91440" tIns="45720" rIns="91440" bIns="45720" rtlCol="0" anchor="b">
            <a:noAutofit/>
          </a:bodyPr>
          <a:lstStyle/>
          <a:p>
            <a:pPr algn="ctr"/>
            <a:r>
              <a:rPr lang="en-US" sz="3600" dirty="0">
                <a:latin typeface="Times New Roman"/>
                <a:cs typeface="Times New Roman"/>
              </a:rPr>
              <a:t>Chapter 8. Fluid Navigation</a:t>
            </a:r>
            <a:br>
              <a:rPr lang="en-US" sz="3600" dirty="0">
                <a:latin typeface="Times New Roman"/>
                <a:cs typeface="Times New Roman"/>
              </a:rPr>
            </a:br>
            <a:r>
              <a:rPr lang="en-US" sz="3600" dirty="0">
                <a:latin typeface="Times New Roman"/>
                <a:cs typeface="Times New Roman"/>
              </a:rPr>
              <a:t>Team 2 </a:t>
            </a:r>
            <a:br>
              <a:rPr lang="en-US" sz="3600" dirty="0">
                <a:latin typeface="Times New Roman"/>
              </a:rPr>
            </a:br>
            <a:endParaRPr lang="en-US" sz="3600" dirty="0">
              <a:latin typeface="Times New Roman"/>
              <a:cs typeface="Times New Roman"/>
            </a:endParaRPr>
          </a:p>
        </p:txBody>
      </p:sp>
      <p:sp>
        <p:nvSpPr>
          <p:cNvPr id="3" name="Subtitle 2">
            <a:extLst>
              <a:ext uri="{FF2B5EF4-FFF2-40B4-BE49-F238E27FC236}">
                <a16:creationId xmlns:a16="http://schemas.microsoft.com/office/drawing/2014/main" id="{6B29434D-6378-4629-9EB4-89A2B44A60A2}"/>
              </a:ext>
            </a:extLst>
          </p:cNvPr>
          <p:cNvSpPr>
            <a:spLocks noGrp="1"/>
          </p:cNvSpPr>
          <p:nvPr>
            <p:ph type="subTitle" idx="1"/>
          </p:nvPr>
        </p:nvSpPr>
        <p:spPr>
          <a:xfrm>
            <a:off x="7089326" y="3152738"/>
            <a:ext cx="3078192" cy="508056"/>
          </a:xfrm>
        </p:spPr>
        <p:txBody>
          <a:bodyPr vert="horz" lIns="91440" tIns="45720" rIns="91440" bIns="45720" rtlCol="0" anchor="t">
            <a:noAutofit/>
          </a:bodyPr>
          <a:lstStyle/>
          <a:p>
            <a:endParaRPr lang="en-US" sz="1400">
              <a:latin typeface="Times New Roman"/>
              <a:cs typeface="Times New Roman"/>
            </a:endParaRPr>
          </a:p>
          <a:p>
            <a:endParaRPr lang="en-US" sz="1400">
              <a:latin typeface="Times New Roman"/>
              <a:cs typeface="Times New Roman"/>
            </a:endParaRPr>
          </a:p>
          <a:p>
            <a:r>
              <a:rPr lang="en-US" sz="1400">
                <a:latin typeface="Times New Roman"/>
                <a:cs typeface="Times New Roman"/>
              </a:rPr>
              <a:t>                                                                                                   </a:t>
            </a:r>
          </a:p>
        </p:txBody>
      </p:sp>
      <p:pic>
        <p:nvPicPr>
          <p:cNvPr id="4" name="Picture 4" descr="A person looking at the camera&#10;&#10;Description generated with very high confidence">
            <a:extLst>
              <a:ext uri="{FF2B5EF4-FFF2-40B4-BE49-F238E27FC236}">
                <a16:creationId xmlns:a16="http://schemas.microsoft.com/office/drawing/2014/main" id="{9D98E966-D9B4-476D-B0C6-C05DAEFC2CC5}"/>
              </a:ext>
            </a:extLst>
          </p:cNvPr>
          <p:cNvPicPr>
            <a:picLocks noChangeAspect="1"/>
          </p:cNvPicPr>
          <p:nvPr/>
        </p:nvPicPr>
        <p:blipFill>
          <a:blip r:embed="rId2"/>
          <a:stretch>
            <a:fillRect/>
          </a:stretch>
        </p:blipFill>
        <p:spPr>
          <a:xfrm>
            <a:off x="4925682" y="1402069"/>
            <a:ext cx="2570672" cy="2314200"/>
          </a:xfrm>
          <a:prstGeom prst="rect">
            <a:avLst/>
          </a:prstGeom>
        </p:spPr>
      </p:pic>
      <p:pic>
        <p:nvPicPr>
          <p:cNvPr id="5" name="Picture 5">
            <a:extLst>
              <a:ext uri="{FF2B5EF4-FFF2-40B4-BE49-F238E27FC236}">
                <a16:creationId xmlns:a16="http://schemas.microsoft.com/office/drawing/2014/main" id="{2EDBEC8B-2484-404B-80B1-D7EE1A13D9C6}"/>
              </a:ext>
            </a:extLst>
          </p:cNvPr>
          <p:cNvPicPr>
            <a:picLocks noChangeAspect="1"/>
          </p:cNvPicPr>
          <p:nvPr/>
        </p:nvPicPr>
        <p:blipFill>
          <a:blip r:embed="rId3"/>
          <a:stretch>
            <a:fillRect/>
          </a:stretch>
        </p:blipFill>
        <p:spPr>
          <a:xfrm>
            <a:off x="1571626" y="1378226"/>
            <a:ext cx="1712160" cy="2360336"/>
          </a:xfrm>
          <a:prstGeom prst="rect">
            <a:avLst/>
          </a:prstGeom>
        </p:spPr>
      </p:pic>
      <p:pic>
        <p:nvPicPr>
          <p:cNvPr id="6" name="Picture 6">
            <a:extLst>
              <a:ext uri="{FF2B5EF4-FFF2-40B4-BE49-F238E27FC236}">
                <a16:creationId xmlns:a16="http://schemas.microsoft.com/office/drawing/2014/main" id="{04AE766B-3052-414C-9376-AEA7A075435F}"/>
              </a:ext>
            </a:extLst>
          </p:cNvPr>
          <p:cNvPicPr>
            <a:picLocks noChangeAspect="1"/>
          </p:cNvPicPr>
          <p:nvPr/>
        </p:nvPicPr>
        <p:blipFill>
          <a:blip r:embed="rId4"/>
          <a:stretch>
            <a:fillRect/>
          </a:stretch>
        </p:blipFill>
        <p:spPr>
          <a:xfrm>
            <a:off x="9138250" y="1363742"/>
            <a:ext cx="2053087" cy="2304591"/>
          </a:xfrm>
          <a:prstGeom prst="rect">
            <a:avLst/>
          </a:prstGeom>
        </p:spPr>
      </p:pic>
      <p:sp>
        <p:nvSpPr>
          <p:cNvPr id="7" name="TextBox 6">
            <a:extLst>
              <a:ext uri="{FF2B5EF4-FFF2-40B4-BE49-F238E27FC236}">
                <a16:creationId xmlns:a16="http://schemas.microsoft.com/office/drawing/2014/main" id="{995538D9-506A-4853-AB12-590F0A229224}"/>
              </a:ext>
            </a:extLst>
          </p:cNvPr>
          <p:cNvSpPr txBox="1"/>
          <p:nvPr/>
        </p:nvSpPr>
        <p:spPr>
          <a:xfrm>
            <a:off x="9310777" y="3660477"/>
            <a:ext cx="1981200" cy="1200329"/>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Rakesh Varma </a:t>
            </a:r>
            <a:r>
              <a:rPr lang="en-US" err="1"/>
              <a:t>Nadakudhiti</a:t>
            </a:r>
          </a:p>
          <a:p>
            <a:endParaRPr lang="en-US"/>
          </a:p>
          <a:p>
            <a:endParaRPr lang="en-US"/>
          </a:p>
        </p:txBody>
      </p:sp>
      <p:pic>
        <p:nvPicPr>
          <p:cNvPr id="8" name="Picture 8" descr="A person sitting in front of a store&#10;&#10;Description generated with high confidence">
            <a:extLst>
              <a:ext uri="{FF2B5EF4-FFF2-40B4-BE49-F238E27FC236}">
                <a16:creationId xmlns:a16="http://schemas.microsoft.com/office/drawing/2014/main" id="{7C5E99E8-E0DF-4C7A-B440-288470C6D612}"/>
              </a:ext>
            </a:extLst>
          </p:cNvPr>
          <p:cNvPicPr>
            <a:picLocks noChangeAspect="1"/>
          </p:cNvPicPr>
          <p:nvPr/>
        </p:nvPicPr>
        <p:blipFill>
          <a:blip r:embed="rId5"/>
          <a:stretch>
            <a:fillRect/>
          </a:stretch>
        </p:blipFill>
        <p:spPr>
          <a:xfrm>
            <a:off x="3027873" y="4228381"/>
            <a:ext cx="2484408" cy="2168106"/>
          </a:xfrm>
          <a:prstGeom prst="rect">
            <a:avLst/>
          </a:prstGeom>
        </p:spPr>
      </p:pic>
      <p:pic>
        <p:nvPicPr>
          <p:cNvPr id="9" name="Picture 9" descr="A person wearing a black shirt&#10;&#10;Description generated with very high confidence">
            <a:extLst>
              <a:ext uri="{FF2B5EF4-FFF2-40B4-BE49-F238E27FC236}">
                <a16:creationId xmlns:a16="http://schemas.microsoft.com/office/drawing/2014/main" id="{3FCC510C-EB26-4718-8A19-0993145D9885}"/>
              </a:ext>
            </a:extLst>
          </p:cNvPr>
          <p:cNvPicPr>
            <a:picLocks noChangeAspect="1"/>
          </p:cNvPicPr>
          <p:nvPr/>
        </p:nvPicPr>
        <p:blipFill>
          <a:blip r:embed="rId6"/>
          <a:stretch>
            <a:fillRect/>
          </a:stretch>
        </p:blipFill>
        <p:spPr>
          <a:xfrm>
            <a:off x="7096663" y="4101858"/>
            <a:ext cx="2081843" cy="2421149"/>
          </a:xfrm>
          <a:prstGeom prst="rect">
            <a:avLst/>
          </a:prstGeom>
        </p:spPr>
      </p:pic>
      <p:sp>
        <p:nvSpPr>
          <p:cNvPr id="11" name="TextBox 10">
            <a:extLst>
              <a:ext uri="{FF2B5EF4-FFF2-40B4-BE49-F238E27FC236}">
                <a16:creationId xmlns:a16="http://schemas.microsoft.com/office/drawing/2014/main" id="{B513EDB4-02DB-455C-8123-B237A2BA39C2}"/>
              </a:ext>
            </a:extLst>
          </p:cNvPr>
          <p:cNvSpPr txBox="1"/>
          <p:nvPr/>
        </p:nvSpPr>
        <p:spPr>
          <a:xfrm>
            <a:off x="4983192" y="3703608"/>
            <a:ext cx="2743200"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Sneha Madhavaram</a:t>
            </a:r>
          </a:p>
        </p:txBody>
      </p:sp>
      <p:sp>
        <p:nvSpPr>
          <p:cNvPr id="12" name="TextBox 11">
            <a:extLst>
              <a:ext uri="{FF2B5EF4-FFF2-40B4-BE49-F238E27FC236}">
                <a16:creationId xmlns:a16="http://schemas.microsoft.com/office/drawing/2014/main" id="{5E4AF8FC-AF4D-44C6-8333-CFFD2DAE886A}"/>
              </a:ext>
            </a:extLst>
          </p:cNvPr>
          <p:cNvSpPr txBox="1"/>
          <p:nvPr/>
        </p:nvSpPr>
        <p:spPr>
          <a:xfrm>
            <a:off x="1387955" y="3731463"/>
            <a:ext cx="2743200"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Vipul </a:t>
            </a:r>
            <a:r>
              <a:rPr lang="en-US" err="1"/>
              <a:t>Chandoor</a:t>
            </a:r>
          </a:p>
        </p:txBody>
      </p:sp>
      <p:sp>
        <p:nvSpPr>
          <p:cNvPr id="13" name="TextBox 12">
            <a:extLst>
              <a:ext uri="{FF2B5EF4-FFF2-40B4-BE49-F238E27FC236}">
                <a16:creationId xmlns:a16="http://schemas.microsoft.com/office/drawing/2014/main" id="{D1AA423F-4BED-4985-9309-51072031A1F3}"/>
              </a:ext>
            </a:extLst>
          </p:cNvPr>
          <p:cNvSpPr txBox="1"/>
          <p:nvPr/>
        </p:nvSpPr>
        <p:spPr>
          <a:xfrm>
            <a:off x="2968566" y="6462263"/>
            <a:ext cx="3864633"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Venkata Sai Karthik Reddy </a:t>
            </a:r>
            <a:r>
              <a:rPr lang="en-US" err="1"/>
              <a:t>Bijjam</a:t>
            </a:r>
          </a:p>
        </p:txBody>
      </p:sp>
      <p:sp>
        <p:nvSpPr>
          <p:cNvPr id="14" name="TextBox 13">
            <a:extLst>
              <a:ext uri="{FF2B5EF4-FFF2-40B4-BE49-F238E27FC236}">
                <a16:creationId xmlns:a16="http://schemas.microsoft.com/office/drawing/2014/main" id="{2B5D1920-801D-4BA0-82E8-37D6A12086F5}"/>
              </a:ext>
            </a:extLst>
          </p:cNvPr>
          <p:cNvSpPr txBox="1"/>
          <p:nvPr/>
        </p:nvSpPr>
        <p:spPr>
          <a:xfrm>
            <a:off x="7093968" y="6533252"/>
            <a:ext cx="3203275"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err="1"/>
              <a:t>Divyaharshini</a:t>
            </a:r>
            <a:r>
              <a:rPr lang="en-US"/>
              <a:t> </a:t>
            </a:r>
            <a:r>
              <a:rPr lang="en-US" err="1"/>
              <a:t>Bheemireddy</a:t>
            </a:r>
          </a:p>
        </p:txBody>
      </p:sp>
      <p:sp>
        <p:nvSpPr>
          <p:cNvPr id="10" name="Slide Number Placeholder 9">
            <a:extLst>
              <a:ext uri="{FF2B5EF4-FFF2-40B4-BE49-F238E27FC236}">
                <a16:creationId xmlns:a16="http://schemas.microsoft.com/office/drawing/2014/main" id="{31145388-6B75-4C71-9B3D-63CCCC8FC6AB}"/>
              </a:ext>
            </a:extLst>
          </p:cNvPr>
          <p:cNvSpPr>
            <a:spLocks noGrp="1"/>
          </p:cNvSpPr>
          <p:nvPr>
            <p:ph type="sldNum" sz="quarter" idx="12"/>
          </p:nvPr>
        </p:nvSpPr>
        <p:spPr/>
        <p:txBody>
          <a:bodyPr/>
          <a:lstStyle/>
          <a:p>
            <a:fld id="{D57F1E4F-1CFF-5643-939E-217C01CDF565}" type="slidenum">
              <a:rPr lang="en-US" smtClean="0"/>
              <a:pPr/>
              <a:t>1</a:t>
            </a:fld>
            <a:endParaRPr lang="en-US" dirty="0"/>
          </a:p>
        </p:txBody>
      </p:sp>
    </p:spTree>
    <p:extLst>
      <p:ext uri="{BB962C8B-B14F-4D97-AF65-F5344CB8AC3E}">
        <p14:creationId xmlns:p14="http://schemas.microsoft.com/office/powerpoint/2010/main" val="18231273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C5D911-DC03-4722-807C-47A0D09000C0}"/>
              </a:ext>
            </a:extLst>
          </p:cNvPr>
          <p:cNvSpPr>
            <a:spLocks noGrp="1"/>
          </p:cNvSpPr>
          <p:nvPr>
            <p:ph type="title"/>
          </p:nvPr>
        </p:nvSpPr>
        <p:spPr/>
        <p:txBody>
          <a:bodyPr>
            <a:normAutofit/>
          </a:bodyPr>
          <a:lstStyle/>
          <a:p>
            <a:r>
              <a:rPr lang="en-US" sz="5400" dirty="0">
                <a:latin typeface="Times New Roman" panose="02020603050405020304" pitchFamily="18" charset="0"/>
                <a:cs typeface="Times New Roman" panose="02020603050405020304" pitchFamily="18" charset="0"/>
              </a:rPr>
              <a:t>Sliding Hamburger Navigation </a:t>
            </a:r>
          </a:p>
        </p:txBody>
      </p:sp>
      <p:pic>
        <p:nvPicPr>
          <p:cNvPr id="5" name="Content Placeholder 4">
            <a:extLst>
              <a:ext uri="{FF2B5EF4-FFF2-40B4-BE49-F238E27FC236}">
                <a16:creationId xmlns:a16="http://schemas.microsoft.com/office/drawing/2014/main" id="{03B24800-39B0-44A0-94D4-36A6EFDA7637}"/>
              </a:ext>
            </a:extLst>
          </p:cNvPr>
          <p:cNvPicPr>
            <a:picLocks noGrp="1" noChangeAspect="1"/>
          </p:cNvPicPr>
          <p:nvPr>
            <p:ph idx="1"/>
          </p:nvPr>
        </p:nvPicPr>
        <p:blipFill>
          <a:blip r:embed="rId2"/>
          <a:stretch>
            <a:fillRect/>
          </a:stretch>
        </p:blipFill>
        <p:spPr>
          <a:xfrm>
            <a:off x="3657600" y="2133600"/>
            <a:ext cx="7018020" cy="3778250"/>
          </a:xfrm>
        </p:spPr>
      </p:pic>
      <p:sp>
        <p:nvSpPr>
          <p:cNvPr id="7" name="Slide Number Placeholder 6">
            <a:extLst>
              <a:ext uri="{FF2B5EF4-FFF2-40B4-BE49-F238E27FC236}">
                <a16:creationId xmlns:a16="http://schemas.microsoft.com/office/drawing/2014/main" id="{5B08791A-FAAA-48BA-90ED-D73FFCA4E964}"/>
              </a:ext>
            </a:extLst>
          </p:cNvPr>
          <p:cNvSpPr>
            <a:spLocks noGrp="1"/>
          </p:cNvSpPr>
          <p:nvPr>
            <p:ph type="sldNum" sz="quarter" idx="12"/>
          </p:nvPr>
        </p:nvSpPr>
        <p:spPr/>
        <p:txBody>
          <a:bodyPr/>
          <a:lstStyle/>
          <a:p>
            <a:fld id="{D57F1E4F-1CFF-5643-939E-217C01CDF565}" type="slidenum">
              <a:rPr lang="en-US" smtClean="0"/>
              <a:pPr/>
              <a:t>10</a:t>
            </a:fld>
            <a:endParaRPr lang="en-US" dirty="0"/>
          </a:p>
        </p:txBody>
      </p:sp>
      <p:sp>
        <p:nvSpPr>
          <p:cNvPr id="8" name="Footer Placeholder 4">
            <a:extLst>
              <a:ext uri="{FF2B5EF4-FFF2-40B4-BE49-F238E27FC236}">
                <a16:creationId xmlns:a16="http://schemas.microsoft.com/office/drawing/2014/main" id="{D913A398-9C20-403A-970C-3C3CC124023B}"/>
              </a:ext>
            </a:extLst>
          </p:cNvPr>
          <p:cNvSpPr>
            <a:spLocks noGrp="1"/>
          </p:cNvSpPr>
          <p:nvPr>
            <p:ph type="ftr" sz="quarter" idx="11"/>
          </p:nvPr>
        </p:nvSpPr>
        <p:spPr>
          <a:xfrm>
            <a:off x="2589212" y="6056244"/>
            <a:ext cx="7619999" cy="444690"/>
          </a:xfrm>
        </p:spPr>
        <p:txBody>
          <a:bodyPr/>
          <a:lstStyle/>
          <a:p>
            <a:pPr algn="r"/>
            <a:r>
              <a:rPr lang="en-US" sz="1800" dirty="0">
                <a:latin typeface="Times New Roman" panose="02020603050405020304" pitchFamily="18" charset="0"/>
                <a:cs typeface="Times New Roman" panose="02020603050405020304" pitchFamily="18" charset="0"/>
              </a:rPr>
              <a:t>Vipul Chandoor</a:t>
            </a:r>
          </a:p>
        </p:txBody>
      </p:sp>
    </p:spTree>
    <p:extLst>
      <p:ext uri="{BB962C8B-B14F-4D97-AF65-F5344CB8AC3E}">
        <p14:creationId xmlns:p14="http://schemas.microsoft.com/office/powerpoint/2010/main" val="3645158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9ACBC0-C2A1-4E06-9079-6A93472D556C}"/>
              </a:ext>
            </a:extLst>
          </p:cNvPr>
          <p:cNvSpPr>
            <a:spLocks noGrp="1"/>
          </p:cNvSpPr>
          <p:nvPr>
            <p:ph type="title"/>
          </p:nvPr>
        </p:nvSpPr>
        <p:spPr>
          <a:xfrm>
            <a:off x="1656523" y="490330"/>
            <a:ext cx="9848090" cy="1414670"/>
          </a:xfrm>
        </p:spPr>
        <p:txBody>
          <a:bodyPr>
            <a:noAutofit/>
          </a:bodyPr>
          <a:lstStyle/>
          <a:p>
            <a:r>
              <a:rPr lang="en-US" altLang="en-US" sz="5400" dirty="0">
                <a:latin typeface="Times New Roman" panose="02020603050405020304" pitchFamily="18" charset="0"/>
                <a:cs typeface="Times New Roman" panose="02020603050405020304" pitchFamily="18" charset="0"/>
              </a:rPr>
              <a:t>Examples of common gestures and their effect:</a:t>
            </a:r>
            <a:endParaRPr lang="en-US" sz="54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3207B773-6478-4400-B02D-4473905F7A6F}"/>
              </a:ext>
            </a:extLst>
          </p:cNvPr>
          <p:cNvSpPr>
            <a:spLocks noGrp="1"/>
          </p:cNvSpPr>
          <p:nvPr>
            <p:ph idx="1"/>
          </p:nvPr>
        </p:nvSpPr>
        <p:spPr/>
        <p:txBody>
          <a:bodyPr>
            <a:normAutofit fontScale="92500" lnSpcReduction="20000"/>
          </a:bodyPr>
          <a:lstStyle/>
          <a:p>
            <a:r>
              <a:rPr lang="en-US" altLang="en-US" sz="2400" dirty="0">
                <a:latin typeface="Times New Roman" panose="02020603050405020304" pitchFamily="18" charset="0"/>
                <a:cs typeface="Times New Roman" panose="02020603050405020304" pitchFamily="18" charset="0"/>
              </a:rPr>
              <a:t>Tap: select </a:t>
            </a:r>
          </a:p>
          <a:p>
            <a:r>
              <a:rPr lang="en-US" altLang="en-US" sz="2400" dirty="0">
                <a:latin typeface="Times New Roman" panose="02020603050405020304" pitchFamily="18" charset="0"/>
                <a:cs typeface="Times New Roman" panose="02020603050405020304" pitchFamily="18" charset="0"/>
              </a:rPr>
              <a:t>Long press:  varied, from magnified cursor (iOS) to showing a tooltip (Windows 8)</a:t>
            </a:r>
          </a:p>
          <a:p>
            <a:r>
              <a:rPr lang="en-US" altLang="en-US" sz="2400" dirty="0">
                <a:latin typeface="Times New Roman" panose="02020603050405020304" pitchFamily="18" charset="0"/>
                <a:cs typeface="Times New Roman" panose="02020603050405020304" pitchFamily="18" charset="0"/>
              </a:rPr>
              <a:t>Double tap:  varied, e.g. zoom (iOS) </a:t>
            </a:r>
          </a:p>
          <a:p>
            <a:r>
              <a:rPr lang="en-US" altLang="en-US" sz="2400" dirty="0">
                <a:latin typeface="Times New Roman" panose="02020603050405020304" pitchFamily="18" charset="0"/>
                <a:cs typeface="Times New Roman" panose="02020603050405020304" pitchFamily="18" charset="0"/>
              </a:rPr>
              <a:t>Small swipe: varied, e.g. move location or order of objects, reveal a delete button</a:t>
            </a:r>
          </a:p>
          <a:p>
            <a:r>
              <a:rPr lang="en-US" altLang="en-US" sz="2400" dirty="0">
                <a:latin typeface="Times New Roman" panose="02020603050405020304" pitchFamily="18" charset="0"/>
                <a:cs typeface="Times New Roman" panose="02020603050405020304" pitchFamily="18" charset="0"/>
              </a:rPr>
              <a:t>Large swipe: usually scroll</a:t>
            </a:r>
          </a:p>
          <a:p>
            <a:r>
              <a:rPr lang="en-US" altLang="en-US" sz="2400" dirty="0">
                <a:latin typeface="Times New Roman" panose="02020603050405020304" pitchFamily="18" charset="0"/>
                <a:cs typeface="Times New Roman" panose="02020603050405020304" pitchFamily="18" charset="0"/>
              </a:rPr>
              <a:t>Rapid swipe or fling: fast scroll with inertia </a:t>
            </a:r>
          </a:p>
          <a:p>
            <a:r>
              <a:rPr lang="en-US" altLang="en-US" sz="2400" dirty="0">
                <a:latin typeface="Times New Roman" panose="02020603050405020304" pitchFamily="18" charset="0"/>
                <a:cs typeface="Times New Roman" panose="02020603050405020304" pitchFamily="18" charset="0"/>
              </a:rPr>
              <a:t>Pinch and spread:  zoom in and out</a:t>
            </a:r>
          </a:p>
          <a:p>
            <a:r>
              <a:rPr lang="en-US" altLang="en-US" sz="2400" dirty="0">
                <a:latin typeface="Times New Roman" panose="02020603050405020304" pitchFamily="18" charset="0"/>
                <a:cs typeface="Times New Roman" panose="02020603050405020304" pitchFamily="18" charset="0"/>
              </a:rPr>
              <a:t>Variation with two or more fingers: varied effects</a:t>
            </a:r>
          </a:p>
        </p:txBody>
      </p:sp>
      <p:sp>
        <p:nvSpPr>
          <p:cNvPr id="5" name="Slide Number Placeholder 4">
            <a:extLst>
              <a:ext uri="{FF2B5EF4-FFF2-40B4-BE49-F238E27FC236}">
                <a16:creationId xmlns:a16="http://schemas.microsoft.com/office/drawing/2014/main" id="{42D95C4C-70C4-446B-830A-43B1A43593FF}"/>
              </a:ext>
            </a:extLst>
          </p:cNvPr>
          <p:cNvSpPr>
            <a:spLocks noGrp="1"/>
          </p:cNvSpPr>
          <p:nvPr>
            <p:ph type="sldNum" sz="quarter" idx="12"/>
          </p:nvPr>
        </p:nvSpPr>
        <p:spPr/>
        <p:txBody>
          <a:bodyPr/>
          <a:lstStyle/>
          <a:p>
            <a:fld id="{D57F1E4F-1CFF-5643-939E-217C01CDF565}" type="slidenum">
              <a:rPr lang="en-US" smtClean="0"/>
              <a:pPr/>
              <a:t>11</a:t>
            </a:fld>
            <a:endParaRPr lang="en-US" dirty="0"/>
          </a:p>
        </p:txBody>
      </p:sp>
      <p:sp>
        <p:nvSpPr>
          <p:cNvPr id="6" name="Footer Placeholder 4">
            <a:extLst>
              <a:ext uri="{FF2B5EF4-FFF2-40B4-BE49-F238E27FC236}">
                <a16:creationId xmlns:a16="http://schemas.microsoft.com/office/drawing/2014/main" id="{777A21F5-7014-4907-9364-2D7970CEB473}"/>
              </a:ext>
            </a:extLst>
          </p:cNvPr>
          <p:cNvSpPr>
            <a:spLocks noGrp="1"/>
          </p:cNvSpPr>
          <p:nvPr>
            <p:ph type="ftr" sz="quarter" idx="11"/>
          </p:nvPr>
        </p:nvSpPr>
        <p:spPr>
          <a:xfrm>
            <a:off x="2589212" y="6056244"/>
            <a:ext cx="7619999" cy="444690"/>
          </a:xfrm>
        </p:spPr>
        <p:txBody>
          <a:bodyPr/>
          <a:lstStyle/>
          <a:p>
            <a:pPr algn="r"/>
            <a:r>
              <a:rPr lang="en-US" sz="1800" dirty="0">
                <a:latin typeface="Times New Roman" panose="02020603050405020304" pitchFamily="18" charset="0"/>
                <a:cs typeface="Times New Roman" panose="02020603050405020304" pitchFamily="18" charset="0"/>
              </a:rPr>
              <a:t>Vipul Chandoor</a:t>
            </a:r>
          </a:p>
        </p:txBody>
      </p:sp>
    </p:spTree>
    <p:extLst>
      <p:ext uri="{BB962C8B-B14F-4D97-AF65-F5344CB8AC3E}">
        <p14:creationId xmlns:p14="http://schemas.microsoft.com/office/powerpoint/2010/main" val="9740430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605B55-15FF-4D57-BE69-3D4B7EE21E03}"/>
              </a:ext>
            </a:extLst>
          </p:cNvPr>
          <p:cNvSpPr>
            <a:spLocks noGrp="1"/>
          </p:cNvSpPr>
          <p:nvPr>
            <p:ph type="title"/>
          </p:nvPr>
        </p:nvSpPr>
        <p:spPr/>
        <p:txBody>
          <a:bodyPr/>
          <a:lstStyle/>
          <a:p>
            <a:r>
              <a:rPr lang="en-US" b="1">
                <a:latin typeface="Times New Roman"/>
                <a:cs typeface="Times New Roman"/>
              </a:rPr>
              <a:t>SMALL DISPLAYS</a:t>
            </a:r>
            <a:endParaRPr lang="en-US">
              <a:latin typeface="Times New Roman"/>
              <a:cs typeface="Times New Roman"/>
            </a:endParaRPr>
          </a:p>
        </p:txBody>
      </p:sp>
      <p:sp>
        <p:nvSpPr>
          <p:cNvPr id="3" name="Content Placeholder 2">
            <a:extLst>
              <a:ext uri="{FF2B5EF4-FFF2-40B4-BE49-F238E27FC236}">
                <a16:creationId xmlns:a16="http://schemas.microsoft.com/office/drawing/2014/main" id="{F503C820-671F-45D7-A239-0DD0B2584042}"/>
              </a:ext>
            </a:extLst>
          </p:cNvPr>
          <p:cNvSpPr>
            <a:spLocks noGrp="1"/>
          </p:cNvSpPr>
          <p:nvPr>
            <p:ph idx="1"/>
          </p:nvPr>
        </p:nvSpPr>
        <p:spPr>
          <a:xfrm>
            <a:off x="2589212" y="2133600"/>
            <a:ext cx="9389852" cy="4597131"/>
          </a:xfrm>
        </p:spPr>
        <p:txBody>
          <a:bodyPr vert="horz" lIns="91440" tIns="45720" rIns="91440" bIns="45720" rtlCol="0" anchor="t">
            <a:normAutofit/>
          </a:bodyPr>
          <a:lstStyle/>
          <a:p>
            <a:r>
              <a:rPr lang="en-US" sz="2400">
                <a:latin typeface="Times New Roman"/>
                <a:cs typeface="Times"/>
              </a:rPr>
              <a:t>Handheld portable digital devices nowadays often include wireless network connectivity, with extensions such as a mobile phone, Bluetooth connections, a camera and a variety of add-on hardware and software. These handheld mobile-enabled devices are sometime called Personal Digital Assistants (PDAs), Pocket PCs, ‘‘smartphones’’ , ‘‘wearables’’ , ‘‘communicators’’ or ‘‘mobile multimedia machines’’.</a:t>
            </a:r>
          </a:p>
          <a:p>
            <a:pPr marL="0" indent="0">
              <a:buNone/>
            </a:pPr>
            <a:br>
              <a:rPr lang="en-US"/>
            </a:br>
            <a:endParaRPr lang="en-US"/>
          </a:p>
          <a:p>
            <a:pPr marL="0" indent="0">
              <a:buNone/>
            </a:pPr>
            <a:endParaRPr lang="en-US"/>
          </a:p>
          <a:p>
            <a:pPr marL="0" indent="0">
              <a:buNone/>
            </a:pPr>
            <a:endParaRPr lang="en-US"/>
          </a:p>
          <a:p>
            <a:pPr marL="0" indent="0">
              <a:buNone/>
            </a:pPr>
            <a:endParaRPr lang="en-US"/>
          </a:p>
          <a:p>
            <a:pPr marL="0" indent="0">
              <a:buNone/>
            </a:pPr>
            <a:r>
              <a:rPr lang="en-US"/>
              <a:t>                                                                                                           Sneha Madhavaram</a:t>
            </a:r>
          </a:p>
        </p:txBody>
      </p:sp>
      <p:sp>
        <p:nvSpPr>
          <p:cNvPr id="4" name="Slide Number Placeholder 3">
            <a:extLst>
              <a:ext uri="{FF2B5EF4-FFF2-40B4-BE49-F238E27FC236}">
                <a16:creationId xmlns:a16="http://schemas.microsoft.com/office/drawing/2014/main" id="{3320B140-B084-42A1-A4D9-0FFC8769830F}"/>
              </a:ext>
            </a:extLst>
          </p:cNvPr>
          <p:cNvSpPr>
            <a:spLocks noGrp="1"/>
          </p:cNvSpPr>
          <p:nvPr>
            <p:ph type="sldNum" sz="quarter" idx="12"/>
          </p:nvPr>
        </p:nvSpPr>
        <p:spPr/>
        <p:txBody>
          <a:bodyPr/>
          <a:lstStyle/>
          <a:p>
            <a:fld id="{D57F1E4F-1CFF-5643-939E-217C01CDF565}" type="slidenum">
              <a:rPr lang="en-US" smtClean="0"/>
              <a:pPr/>
              <a:t>12</a:t>
            </a:fld>
            <a:endParaRPr lang="en-US" dirty="0"/>
          </a:p>
        </p:txBody>
      </p:sp>
    </p:spTree>
    <p:extLst>
      <p:ext uri="{BB962C8B-B14F-4D97-AF65-F5344CB8AC3E}">
        <p14:creationId xmlns:p14="http://schemas.microsoft.com/office/powerpoint/2010/main" val="5672756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72D26CC3-F1AC-42DB-B136-D0E99C66A509}"/>
              </a:ext>
            </a:extLst>
          </p:cNvPr>
          <p:cNvPicPr>
            <a:picLocks noChangeAspect="1"/>
          </p:cNvPicPr>
          <p:nvPr/>
        </p:nvPicPr>
        <p:blipFill>
          <a:blip r:embed="rId2"/>
          <a:stretch>
            <a:fillRect/>
          </a:stretch>
        </p:blipFill>
        <p:spPr>
          <a:xfrm>
            <a:off x="1524000" y="857250"/>
            <a:ext cx="9144000" cy="5143500"/>
          </a:xfrm>
          <a:prstGeom prst="rect">
            <a:avLst/>
          </a:prstGeom>
        </p:spPr>
      </p:pic>
      <p:sp>
        <p:nvSpPr>
          <p:cNvPr id="3" name="Slide Number Placeholder 2">
            <a:extLst>
              <a:ext uri="{FF2B5EF4-FFF2-40B4-BE49-F238E27FC236}">
                <a16:creationId xmlns:a16="http://schemas.microsoft.com/office/drawing/2014/main" id="{20CB8160-2C2C-42C5-83DF-1409FFEBD901}"/>
              </a:ext>
            </a:extLst>
          </p:cNvPr>
          <p:cNvSpPr>
            <a:spLocks noGrp="1"/>
          </p:cNvSpPr>
          <p:nvPr>
            <p:ph type="sldNum" sz="quarter" idx="12"/>
          </p:nvPr>
        </p:nvSpPr>
        <p:spPr/>
        <p:txBody>
          <a:bodyPr/>
          <a:lstStyle/>
          <a:p>
            <a:fld id="{D57F1E4F-1CFF-5643-939E-217C01CDF565}" type="slidenum">
              <a:rPr lang="en-US" smtClean="0"/>
              <a:pPr/>
              <a:t>13</a:t>
            </a:fld>
            <a:endParaRPr lang="en-US" dirty="0"/>
          </a:p>
        </p:txBody>
      </p:sp>
    </p:spTree>
    <p:extLst>
      <p:ext uri="{BB962C8B-B14F-4D97-AF65-F5344CB8AC3E}">
        <p14:creationId xmlns:p14="http://schemas.microsoft.com/office/powerpoint/2010/main" val="35464822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91FBD3-09FA-404A-BA91-26847B4FF77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88C51B9-9B26-40C6-BE46-F567BEBA22B9}"/>
              </a:ext>
            </a:extLst>
          </p:cNvPr>
          <p:cNvSpPr>
            <a:spLocks noGrp="1"/>
          </p:cNvSpPr>
          <p:nvPr>
            <p:ph idx="1"/>
          </p:nvPr>
        </p:nvSpPr>
        <p:spPr>
          <a:xfrm>
            <a:off x="2589212" y="2133600"/>
            <a:ext cx="9605513" cy="4367093"/>
          </a:xfrm>
        </p:spPr>
        <p:txBody>
          <a:bodyPr vert="horz" lIns="91440" tIns="45720" rIns="91440" bIns="45720" rtlCol="0" anchor="t">
            <a:normAutofit/>
          </a:bodyPr>
          <a:lstStyle/>
          <a:p>
            <a:pPr algn="just"/>
            <a:r>
              <a:rPr lang="en-US" sz="2400">
                <a:latin typeface="Times New Roman"/>
                <a:cs typeface="Times New Roman"/>
              </a:rPr>
              <a:t>Whenever we design menus for small screens we need to reduce the complexity of options in particular menu in order to do that we need to decrease the option in a single menu by dividing the options into different categories.</a:t>
            </a:r>
          </a:p>
          <a:p>
            <a:pPr algn="just"/>
            <a:r>
              <a:rPr lang="en-US" sz="2400">
                <a:latin typeface="Times New Roman"/>
                <a:cs typeface="Times New Roman"/>
              </a:rPr>
              <a:t>Discoverability is often an issue.</a:t>
            </a:r>
          </a:p>
          <a:p>
            <a:pPr marL="0" indent="0">
              <a:buNone/>
            </a:pPr>
            <a:br>
              <a:rPr lang="en-US"/>
            </a:br>
            <a:endParaRPr lang="en-US"/>
          </a:p>
          <a:p>
            <a:pPr marL="0" indent="0">
              <a:buNone/>
            </a:pPr>
            <a:endParaRPr lang="en-US"/>
          </a:p>
          <a:p>
            <a:pPr marL="0" indent="0">
              <a:buNone/>
            </a:pPr>
            <a:endParaRPr lang="en-US"/>
          </a:p>
          <a:p>
            <a:pPr marL="0" indent="0">
              <a:buNone/>
            </a:pPr>
            <a:endParaRPr lang="en-US"/>
          </a:p>
          <a:p>
            <a:pPr marL="0" indent="0">
              <a:buNone/>
            </a:pPr>
            <a:r>
              <a:rPr lang="en-US"/>
              <a:t>                                                                                                             Sneha Madhavaram</a:t>
            </a:r>
          </a:p>
        </p:txBody>
      </p:sp>
      <p:sp>
        <p:nvSpPr>
          <p:cNvPr id="4" name="Slide Number Placeholder 3">
            <a:extLst>
              <a:ext uri="{FF2B5EF4-FFF2-40B4-BE49-F238E27FC236}">
                <a16:creationId xmlns:a16="http://schemas.microsoft.com/office/drawing/2014/main" id="{92D0A101-FBF2-415F-A4FC-824D0646999E}"/>
              </a:ext>
            </a:extLst>
          </p:cNvPr>
          <p:cNvSpPr>
            <a:spLocks noGrp="1"/>
          </p:cNvSpPr>
          <p:nvPr>
            <p:ph type="sldNum" sz="quarter" idx="12"/>
          </p:nvPr>
        </p:nvSpPr>
        <p:spPr/>
        <p:txBody>
          <a:bodyPr/>
          <a:lstStyle/>
          <a:p>
            <a:fld id="{D57F1E4F-1CFF-5643-939E-217C01CDF565}" type="slidenum">
              <a:rPr lang="en-US" smtClean="0"/>
              <a:pPr/>
              <a:t>14</a:t>
            </a:fld>
            <a:endParaRPr lang="en-US" dirty="0"/>
          </a:p>
        </p:txBody>
      </p:sp>
    </p:spTree>
    <p:extLst>
      <p:ext uri="{BB962C8B-B14F-4D97-AF65-F5344CB8AC3E}">
        <p14:creationId xmlns:p14="http://schemas.microsoft.com/office/powerpoint/2010/main" val="11597606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34699877-13E3-4FC1-B91B-2A8A8FA768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BC4CB122-E2DC-4CA5-8B6F-B49249C78D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267478"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2" name="Rectangle 31">
            <a:extLst>
              <a:ext uri="{FF2B5EF4-FFF2-40B4-BE49-F238E27FC236}">
                <a16:creationId xmlns:a16="http://schemas.microsoft.com/office/drawing/2014/main" id="{7AB22E03-3087-4988-9DB5-572918FB95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89212" y="313809"/>
            <a:ext cx="9281055" cy="6222458"/>
          </a:xfrm>
          <a:prstGeom prst="rect">
            <a:avLst/>
          </a:prstGeom>
          <a:solidFill>
            <a:schemeClr val="bg1"/>
          </a:solidFill>
          <a:ln w="1270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eform 5">
            <a:extLst>
              <a:ext uri="{FF2B5EF4-FFF2-40B4-BE49-F238E27FC236}">
                <a16:creationId xmlns:a16="http://schemas.microsoft.com/office/drawing/2014/main" id="{4B2A5927-4A36-47DC-BF12-54A96B456D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823682"/>
            <a:ext cx="3536576" cy="857047"/>
          </a:xfrm>
          <a:prstGeom prst="rightArrow">
            <a:avLst>
              <a:gd name="adj1" fmla="val 100000"/>
              <a:gd name="adj2" fmla="val 44189"/>
            </a:avLst>
          </a:pr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a:p>
        </p:txBody>
      </p:sp>
      <p:pic>
        <p:nvPicPr>
          <p:cNvPr id="17" name="Picture 17" descr="A screenshot of a cell phone&#10;&#10;Description generated with very high confidence">
            <a:extLst>
              <a:ext uri="{FF2B5EF4-FFF2-40B4-BE49-F238E27FC236}">
                <a16:creationId xmlns:a16="http://schemas.microsoft.com/office/drawing/2014/main" id="{1B4BD24F-ACD9-442C-B021-681673CD2644}"/>
              </a:ext>
            </a:extLst>
          </p:cNvPr>
          <p:cNvPicPr>
            <a:picLocks noChangeAspect="1"/>
          </p:cNvPicPr>
          <p:nvPr/>
        </p:nvPicPr>
        <p:blipFill>
          <a:blip r:embed="rId2"/>
          <a:stretch>
            <a:fillRect/>
          </a:stretch>
        </p:blipFill>
        <p:spPr>
          <a:xfrm>
            <a:off x="4637755" y="659027"/>
            <a:ext cx="6145479" cy="5392659"/>
          </a:xfrm>
          <a:prstGeom prst="rect">
            <a:avLst/>
          </a:prstGeom>
        </p:spPr>
      </p:pic>
      <p:sp>
        <p:nvSpPr>
          <p:cNvPr id="2" name="Slide Number Placeholder 1">
            <a:extLst>
              <a:ext uri="{FF2B5EF4-FFF2-40B4-BE49-F238E27FC236}">
                <a16:creationId xmlns:a16="http://schemas.microsoft.com/office/drawing/2014/main" id="{5D5B9DC9-7CB9-47AA-8795-368E97359CEB}"/>
              </a:ext>
            </a:extLst>
          </p:cNvPr>
          <p:cNvSpPr>
            <a:spLocks noGrp="1"/>
          </p:cNvSpPr>
          <p:nvPr>
            <p:ph type="sldNum" sz="quarter" idx="12"/>
          </p:nvPr>
        </p:nvSpPr>
        <p:spPr/>
        <p:txBody>
          <a:bodyPr/>
          <a:lstStyle/>
          <a:p>
            <a:fld id="{D57F1E4F-1CFF-5643-939E-217C01CDF565}" type="slidenum">
              <a:rPr lang="en-US" smtClean="0"/>
              <a:pPr/>
              <a:t>15</a:t>
            </a:fld>
            <a:endParaRPr lang="en-US" dirty="0"/>
          </a:p>
        </p:txBody>
      </p:sp>
    </p:spTree>
    <p:extLst>
      <p:ext uri="{BB962C8B-B14F-4D97-AF65-F5344CB8AC3E}">
        <p14:creationId xmlns:p14="http://schemas.microsoft.com/office/powerpoint/2010/main" val="42390954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B6D143-F5B1-4B52-8A8A-5FDDC22C5103}"/>
              </a:ext>
            </a:extLst>
          </p:cNvPr>
          <p:cNvSpPr>
            <a:spLocks noGrp="1"/>
          </p:cNvSpPr>
          <p:nvPr>
            <p:ph type="title"/>
          </p:nvPr>
        </p:nvSpPr>
        <p:spPr/>
        <p:txBody>
          <a:bodyPr/>
          <a:lstStyle/>
          <a:p>
            <a:r>
              <a:rPr lang="en-US" b="1">
                <a:latin typeface="Times New Roman"/>
                <a:cs typeface="Times New Roman"/>
              </a:rPr>
              <a:t>Design considerations for small displays:</a:t>
            </a:r>
            <a:endParaRPr lang="en-US">
              <a:latin typeface="Times New Roman"/>
              <a:cs typeface="Times New Roman"/>
            </a:endParaRPr>
          </a:p>
        </p:txBody>
      </p:sp>
      <p:sp>
        <p:nvSpPr>
          <p:cNvPr id="3" name="Content Placeholder 2">
            <a:extLst>
              <a:ext uri="{FF2B5EF4-FFF2-40B4-BE49-F238E27FC236}">
                <a16:creationId xmlns:a16="http://schemas.microsoft.com/office/drawing/2014/main" id="{29AE17F1-EC5E-41B1-96BA-539A0924285B}"/>
              </a:ext>
            </a:extLst>
          </p:cNvPr>
          <p:cNvSpPr>
            <a:spLocks noGrp="1"/>
          </p:cNvSpPr>
          <p:nvPr>
            <p:ph idx="1"/>
          </p:nvPr>
        </p:nvSpPr>
        <p:spPr>
          <a:xfrm>
            <a:off x="2589212" y="2133600"/>
            <a:ext cx="9389852" cy="4640263"/>
          </a:xfrm>
        </p:spPr>
        <p:txBody>
          <a:bodyPr vert="horz" lIns="91440" tIns="45720" rIns="91440" bIns="45720" rtlCol="0" anchor="t">
            <a:normAutofit/>
          </a:bodyPr>
          <a:lstStyle/>
          <a:p>
            <a:r>
              <a:rPr lang="en-US" sz="2400">
                <a:latin typeface="Times New Roman"/>
                <a:cs typeface="Times New Roman"/>
              </a:rPr>
              <a:t>Simplify: “less is more”</a:t>
            </a:r>
          </a:p>
          <a:p>
            <a:r>
              <a:rPr lang="en-US" sz="2400">
                <a:latin typeface="Times New Roman"/>
                <a:cs typeface="Times New Roman"/>
              </a:rPr>
              <a:t>Strive to reduce or eliminate data entry</a:t>
            </a:r>
          </a:p>
          <a:p>
            <a:r>
              <a:rPr lang="en-US" sz="2400">
                <a:latin typeface="Times New Roman"/>
                <a:cs typeface="Times New Roman"/>
              </a:rPr>
              <a:t>Learnability is key</a:t>
            </a:r>
          </a:p>
          <a:p>
            <a:r>
              <a:rPr lang="en-US" sz="2400">
                <a:latin typeface="Times New Roman"/>
                <a:cs typeface="Times New Roman"/>
              </a:rPr>
              <a:t>Consider use frequency and </a:t>
            </a:r>
          </a:p>
          <a:p>
            <a:pPr marL="0" indent="0">
              <a:buNone/>
            </a:pPr>
            <a:r>
              <a:rPr lang="en-US" sz="2400">
                <a:latin typeface="Times New Roman"/>
                <a:cs typeface="Times New Roman"/>
              </a:rPr>
              <a:t>  importance</a:t>
            </a:r>
          </a:p>
          <a:p>
            <a:r>
              <a:rPr lang="en-US" sz="2400">
                <a:latin typeface="Times New Roman"/>
                <a:cs typeface="Times New Roman"/>
              </a:rPr>
              <a:t>Use of contextual information</a:t>
            </a:r>
          </a:p>
          <a:p>
            <a:pPr marL="0" indent="0">
              <a:buNone/>
            </a:pPr>
            <a:endParaRPr lang="en-US" sz="2400">
              <a:latin typeface="Times New Roman"/>
              <a:cs typeface="Times New Roman"/>
            </a:endParaRPr>
          </a:p>
          <a:p>
            <a:endParaRPr lang="en-US" sz="2400">
              <a:latin typeface="Times New Roman"/>
              <a:cs typeface="Times New Roman"/>
            </a:endParaRPr>
          </a:p>
          <a:p>
            <a:pPr marL="0" indent="0">
              <a:buNone/>
            </a:pPr>
            <a:r>
              <a:rPr lang="en-US" sz="2400">
                <a:latin typeface="Times New Roman"/>
                <a:cs typeface="Times New Roman"/>
              </a:rPr>
              <a:t>                                                                                     Sneha Madhavaram</a:t>
            </a:r>
          </a:p>
          <a:p>
            <a:endParaRPr lang="en-US" sz="2400">
              <a:latin typeface="Times New Roman"/>
              <a:cs typeface="Times New Roman"/>
            </a:endParaRPr>
          </a:p>
        </p:txBody>
      </p:sp>
      <p:pic>
        <p:nvPicPr>
          <p:cNvPr id="4" name="Picture 4" descr="A picture containing object&#10;&#10;Description generated with high confidence">
            <a:extLst>
              <a:ext uri="{FF2B5EF4-FFF2-40B4-BE49-F238E27FC236}">
                <a16:creationId xmlns:a16="http://schemas.microsoft.com/office/drawing/2014/main" id="{1133E131-5AE5-4C8A-B45D-48F04AD4641F}"/>
              </a:ext>
            </a:extLst>
          </p:cNvPr>
          <p:cNvPicPr>
            <a:picLocks noChangeAspect="1"/>
          </p:cNvPicPr>
          <p:nvPr/>
        </p:nvPicPr>
        <p:blipFill>
          <a:blip r:embed="rId3"/>
          <a:stretch>
            <a:fillRect/>
          </a:stretch>
        </p:blipFill>
        <p:spPr>
          <a:xfrm>
            <a:off x="7930550" y="2057400"/>
            <a:ext cx="3347050" cy="3361426"/>
          </a:xfrm>
          <a:prstGeom prst="rect">
            <a:avLst/>
          </a:prstGeom>
        </p:spPr>
      </p:pic>
      <p:sp>
        <p:nvSpPr>
          <p:cNvPr id="5" name="Slide Number Placeholder 4">
            <a:extLst>
              <a:ext uri="{FF2B5EF4-FFF2-40B4-BE49-F238E27FC236}">
                <a16:creationId xmlns:a16="http://schemas.microsoft.com/office/drawing/2014/main" id="{142F8C95-E9ED-481C-A34C-87E354C03CF8}"/>
              </a:ext>
            </a:extLst>
          </p:cNvPr>
          <p:cNvSpPr>
            <a:spLocks noGrp="1"/>
          </p:cNvSpPr>
          <p:nvPr>
            <p:ph type="sldNum" sz="quarter" idx="12"/>
          </p:nvPr>
        </p:nvSpPr>
        <p:spPr/>
        <p:txBody>
          <a:bodyPr/>
          <a:lstStyle/>
          <a:p>
            <a:fld id="{D57F1E4F-1CFF-5643-939E-217C01CDF565}" type="slidenum">
              <a:rPr lang="en-US" smtClean="0"/>
              <a:pPr/>
              <a:t>16</a:t>
            </a:fld>
            <a:endParaRPr lang="en-US" dirty="0"/>
          </a:p>
        </p:txBody>
      </p:sp>
    </p:spTree>
    <p:extLst>
      <p:ext uri="{BB962C8B-B14F-4D97-AF65-F5344CB8AC3E}">
        <p14:creationId xmlns:p14="http://schemas.microsoft.com/office/powerpoint/2010/main" val="23975478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3D28A7-A5A1-4D96-8ED0-D2E4A70F4536}"/>
              </a:ext>
            </a:extLst>
          </p:cNvPr>
          <p:cNvSpPr>
            <a:spLocks noGrp="1"/>
          </p:cNvSpPr>
          <p:nvPr>
            <p:ph type="title"/>
          </p:nvPr>
        </p:nvSpPr>
        <p:spPr/>
        <p:txBody>
          <a:bodyPr>
            <a:normAutofit/>
          </a:bodyPr>
          <a:lstStyle/>
          <a:p>
            <a:r>
              <a:rPr lang="en-US" b="1">
                <a:latin typeface="Times New Roman"/>
                <a:ea typeface="Arial"/>
                <a:cs typeface="Arial"/>
              </a:rPr>
              <a:t>Design considerations for small displays:</a:t>
            </a:r>
            <a:endParaRPr lang="en-US">
              <a:latin typeface="Times New Roman"/>
              <a:cs typeface="Times New Roman"/>
            </a:endParaRPr>
          </a:p>
        </p:txBody>
      </p:sp>
      <p:sp>
        <p:nvSpPr>
          <p:cNvPr id="3" name="Content Placeholder 2">
            <a:extLst>
              <a:ext uri="{FF2B5EF4-FFF2-40B4-BE49-F238E27FC236}">
                <a16:creationId xmlns:a16="http://schemas.microsoft.com/office/drawing/2014/main" id="{FC301DCD-9134-4C98-896F-9D85C60E2CA7}"/>
              </a:ext>
            </a:extLst>
          </p:cNvPr>
          <p:cNvSpPr>
            <a:spLocks noGrp="1"/>
          </p:cNvSpPr>
          <p:nvPr>
            <p:ph idx="1"/>
          </p:nvPr>
        </p:nvSpPr>
        <p:spPr>
          <a:xfrm>
            <a:off x="2589212" y="2133600"/>
            <a:ext cx="8915400" cy="4453357"/>
          </a:xfrm>
        </p:spPr>
        <p:txBody>
          <a:bodyPr vert="horz" lIns="91440" tIns="45720" rIns="91440" bIns="45720" rtlCol="0" anchor="t">
            <a:normAutofit lnSpcReduction="10000"/>
          </a:bodyPr>
          <a:lstStyle/>
          <a:p>
            <a:r>
              <a:rPr lang="en-US" sz="2400">
                <a:latin typeface="Times New Roman"/>
                <a:cs typeface="Times New Roman"/>
              </a:rPr>
              <a:t>Make clear what is selectable and what is not</a:t>
            </a:r>
          </a:p>
          <a:p>
            <a:r>
              <a:rPr lang="en-US" sz="2400">
                <a:latin typeface="Times New Roman"/>
                <a:cs typeface="Times New Roman"/>
              </a:rPr>
              <a:t>Leave room for scroll and swipe gestures to avoid inadvertent actions.</a:t>
            </a:r>
          </a:p>
          <a:p>
            <a:r>
              <a:rPr lang="en-US" sz="2400">
                <a:latin typeface="Times New Roman"/>
                <a:cs typeface="Times New Roman"/>
              </a:rPr>
              <a:t>Consider relegating less important functions to other platforms</a:t>
            </a:r>
          </a:p>
          <a:p>
            <a:pPr marL="0" indent="0">
              <a:buNone/>
            </a:pPr>
            <a:endParaRPr lang="en-US" sz="2400">
              <a:latin typeface="Times New Roman"/>
              <a:cs typeface="Times New Roman"/>
            </a:endParaRPr>
          </a:p>
          <a:p>
            <a:pPr marL="0" indent="0">
              <a:buNone/>
            </a:pPr>
            <a:endParaRPr lang="en-US" sz="2400">
              <a:latin typeface="Times New Roman"/>
              <a:cs typeface="Times New Roman"/>
            </a:endParaRPr>
          </a:p>
          <a:p>
            <a:pPr marL="0" indent="0">
              <a:buNone/>
            </a:pPr>
            <a:endParaRPr lang="en-US" sz="2400">
              <a:latin typeface="Times New Roman"/>
              <a:cs typeface="Times New Roman"/>
            </a:endParaRPr>
          </a:p>
          <a:p>
            <a:pPr marL="0" indent="0">
              <a:buNone/>
            </a:pPr>
            <a:endParaRPr lang="en-US" sz="2400">
              <a:latin typeface="Times New Roman"/>
              <a:cs typeface="Times New Roman"/>
            </a:endParaRPr>
          </a:p>
          <a:p>
            <a:pPr marL="0" indent="0">
              <a:buNone/>
            </a:pPr>
            <a:endParaRPr lang="en-US" sz="2400">
              <a:latin typeface="Times New Roman"/>
              <a:cs typeface="Times New Roman"/>
            </a:endParaRPr>
          </a:p>
          <a:p>
            <a:pPr marL="0" indent="0">
              <a:buNone/>
            </a:pPr>
            <a:r>
              <a:rPr lang="en-US" sz="2400">
                <a:latin typeface="Times New Roman"/>
                <a:cs typeface="Times New Roman"/>
              </a:rPr>
              <a:t>                                                                               Sneha Madhavaram</a:t>
            </a:r>
            <a:endParaRPr lang="en-US"/>
          </a:p>
        </p:txBody>
      </p:sp>
      <p:sp>
        <p:nvSpPr>
          <p:cNvPr id="4" name="Slide Number Placeholder 3">
            <a:extLst>
              <a:ext uri="{FF2B5EF4-FFF2-40B4-BE49-F238E27FC236}">
                <a16:creationId xmlns:a16="http://schemas.microsoft.com/office/drawing/2014/main" id="{BBD31584-270F-4CC8-9787-FC7A452108A7}"/>
              </a:ext>
            </a:extLst>
          </p:cNvPr>
          <p:cNvSpPr>
            <a:spLocks noGrp="1"/>
          </p:cNvSpPr>
          <p:nvPr>
            <p:ph type="sldNum" sz="quarter" idx="12"/>
          </p:nvPr>
        </p:nvSpPr>
        <p:spPr/>
        <p:txBody>
          <a:bodyPr/>
          <a:lstStyle/>
          <a:p>
            <a:fld id="{D57F1E4F-1CFF-5643-939E-217C01CDF565}" type="slidenum">
              <a:rPr lang="en-US" smtClean="0"/>
              <a:pPr/>
              <a:t>17</a:t>
            </a:fld>
            <a:endParaRPr lang="en-US" dirty="0"/>
          </a:p>
        </p:txBody>
      </p:sp>
    </p:spTree>
    <p:extLst>
      <p:ext uri="{BB962C8B-B14F-4D97-AF65-F5344CB8AC3E}">
        <p14:creationId xmlns:p14="http://schemas.microsoft.com/office/powerpoint/2010/main" val="41841859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CDE33A-7E3D-4808-BD8B-403EBDC698D6}"/>
              </a:ext>
            </a:extLst>
          </p:cNvPr>
          <p:cNvSpPr>
            <a:spLocks noGrp="1"/>
          </p:cNvSpPr>
          <p:nvPr>
            <p:ph type="title"/>
          </p:nvPr>
        </p:nvSpPr>
        <p:spPr/>
        <p:txBody>
          <a:bodyPr/>
          <a:lstStyle/>
          <a:p>
            <a:r>
              <a:rPr lang="en-US"/>
              <a:t>Content Organization</a:t>
            </a:r>
          </a:p>
        </p:txBody>
      </p:sp>
      <p:sp>
        <p:nvSpPr>
          <p:cNvPr id="3" name="Content Placeholder 2">
            <a:extLst>
              <a:ext uri="{FF2B5EF4-FFF2-40B4-BE49-F238E27FC236}">
                <a16:creationId xmlns:a16="http://schemas.microsoft.com/office/drawing/2014/main" id="{98365597-960B-4C9B-9B7D-B183A6B1A2F1}"/>
              </a:ext>
            </a:extLst>
          </p:cNvPr>
          <p:cNvSpPr>
            <a:spLocks noGrp="1"/>
          </p:cNvSpPr>
          <p:nvPr>
            <p:ph idx="1"/>
          </p:nvPr>
        </p:nvSpPr>
        <p:spPr>
          <a:xfrm>
            <a:off x="2172269" y="1788543"/>
            <a:ext cx="8771627" cy="4338338"/>
          </a:xfrm>
        </p:spPr>
        <p:txBody>
          <a:bodyPr vert="horz" lIns="91440" tIns="45720" rIns="91440" bIns="45720" rtlCol="0" anchor="t">
            <a:normAutofit/>
          </a:bodyPr>
          <a:lstStyle/>
          <a:p>
            <a:r>
              <a:rPr lang="en-US"/>
              <a:t>Content Organization gathers a list of the necessary content and organize that content relative to user's needs.</a:t>
            </a:r>
            <a:br>
              <a:rPr lang="en-US"/>
            </a:br>
            <a:endParaRPr lang="en-US"/>
          </a:p>
          <a:p>
            <a:pPr marL="0" indent="0">
              <a:buNone/>
            </a:pPr>
            <a:r>
              <a:rPr lang="en-US" b="1"/>
              <a:t>Task-related grouping in tree structures:</a:t>
            </a:r>
            <a:endParaRPr lang="en-US"/>
          </a:p>
          <a:p>
            <a:r>
              <a:rPr lang="en-US"/>
              <a:t>Create groups of logically similar items.</a:t>
            </a:r>
          </a:p>
          <a:p>
            <a:r>
              <a:rPr lang="en-US"/>
              <a:t>Form groups that cover all possibilities. </a:t>
            </a:r>
          </a:p>
          <a:p>
            <a:r>
              <a:rPr lang="en-US"/>
              <a:t>Make sure items are not overlapping.</a:t>
            </a:r>
          </a:p>
          <a:p>
            <a:r>
              <a:rPr lang="en-US"/>
              <a:t>Use familiar terminology, but ensure that items are distinct from one another.</a:t>
            </a:r>
          </a:p>
          <a:p>
            <a:pPr marL="0" indent="0">
              <a:buNone/>
            </a:pPr>
            <a:br>
              <a:rPr lang="en-US"/>
            </a:br>
            <a:endParaRPr lang="en-US"/>
          </a:p>
        </p:txBody>
      </p:sp>
      <p:sp>
        <p:nvSpPr>
          <p:cNvPr id="6" name="TextBox 5">
            <a:extLst>
              <a:ext uri="{FF2B5EF4-FFF2-40B4-BE49-F238E27FC236}">
                <a16:creationId xmlns:a16="http://schemas.microsoft.com/office/drawing/2014/main" id="{3BF3C96E-30EF-4550-BFDB-949FFC44B735}"/>
              </a:ext>
            </a:extLst>
          </p:cNvPr>
          <p:cNvSpPr txBox="1"/>
          <p:nvPr/>
        </p:nvSpPr>
        <p:spPr>
          <a:xfrm>
            <a:off x="8203721" y="5773947"/>
            <a:ext cx="3246407" cy="646331"/>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Rakesh Varma Nadakudhiti</a:t>
            </a:r>
          </a:p>
          <a:p>
            <a:pPr algn="l"/>
            <a:endParaRPr lang="en-US"/>
          </a:p>
        </p:txBody>
      </p:sp>
      <p:sp>
        <p:nvSpPr>
          <p:cNvPr id="7" name="Slide Number Placeholder 6">
            <a:extLst>
              <a:ext uri="{FF2B5EF4-FFF2-40B4-BE49-F238E27FC236}">
                <a16:creationId xmlns:a16="http://schemas.microsoft.com/office/drawing/2014/main" id="{4F67E340-5040-4E81-8073-EABAAB54D3B3}"/>
              </a:ext>
            </a:extLst>
          </p:cNvPr>
          <p:cNvSpPr>
            <a:spLocks noGrp="1"/>
          </p:cNvSpPr>
          <p:nvPr>
            <p:ph type="sldNum" sz="quarter" idx="12"/>
          </p:nvPr>
        </p:nvSpPr>
        <p:spPr/>
        <p:txBody>
          <a:bodyPr/>
          <a:lstStyle/>
          <a:p>
            <a:fld id="{D57F1E4F-1CFF-5643-939E-217C01CDF565}" type="slidenum">
              <a:rPr lang="en-US" smtClean="0"/>
              <a:pPr/>
              <a:t>18</a:t>
            </a:fld>
            <a:endParaRPr lang="en-US" dirty="0"/>
          </a:p>
        </p:txBody>
      </p:sp>
    </p:spTree>
    <p:extLst>
      <p:ext uri="{BB962C8B-B14F-4D97-AF65-F5344CB8AC3E}">
        <p14:creationId xmlns:p14="http://schemas.microsoft.com/office/powerpoint/2010/main" val="37388802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pic>
        <p:nvPicPr>
          <p:cNvPr id="2" name="Picture 2" descr="A screenshot of a computer&#10;&#10;Description generated with very high confidence">
            <a:extLst>
              <a:ext uri="{FF2B5EF4-FFF2-40B4-BE49-F238E27FC236}">
                <a16:creationId xmlns:a16="http://schemas.microsoft.com/office/drawing/2014/main" id="{0DCDC59F-0BCD-471D-97E6-471F5F37F1F6}"/>
              </a:ext>
            </a:extLst>
          </p:cNvPr>
          <p:cNvPicPr>
            <a:picLocks noChangeAspect="1"/>
          </p:cNvPicPr>
          <p:nvPr/>
        </p:nvPicPr>
        <p:blipFill rotWithShape="1">
          <a:blip r:embed="rId3"/>
          <a:srcRect/>
          <a:stretch/>
        </p:blipFill>
        <p:spPr>
          <a:xfrm>
            <a:off x="20" y="10"/>
            <a:ext cx="12191980" cy="6857990"/>
          </a:xfrm>
          <a:prstGeom prst="rect">
            <a:avLst/>
          </a:prstGeom>
        </p:spPr>
      </p:pic>
      <p:sp>
        <p:nvSpPr>
          <p:cNvPr id="3" name="Slide Number Placeholder 2">
            <a:extLst>
              <a:ext uri="{FF2B5EF4-FFF2-40B4-BE49-F238E27FC236}">
                <a16:creationId xmlns:a16="http://schemas.microsoft.com/office/drawing/2014/main" id="{152B2B55-451F-4654-B951-A36DF166AA0E}"/>
              </a:ext>
            </a:extLst>
          </p:cNvPr>
          <p:cNvSpPr>
            <a:spLocks noGrp="1"/>
          </p:cNvSpPr>
          <p:nvPr>
            <p:ph type="sldNum" sz="quarter" idx="12"/>
          </p:nvPr>
        </p:nvSpPr>
        <p:spPr/>
        <p:txBody>
          <a:bodyPr/>
          <a:lstStyle/>
          <a:p>
            <a:fld id="{D57F1E4F-1CFF-5643-939E-217C01CDF565}" type="slidenum">
              <a:rPr lang="en-US" smtClean="0"/>
              <a:pPr/>
              <a:t>19</a:t>
            </a:fld>
            <a:endParaRPr lang="en-US" dirty="0"/>
          </a:p>
        </p:txBody>
      </p:sp>
    </p:spTree>
    <p:extLst>
      <p:ext uri="{BB962C8B-B14F-4D97-AF65-F5344CB8AC3E}">
        <p14:creationId xmlns:p14="http://schemas.microsoft.com/office/powerpoint/2010/main" val="3102993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BB7290-AC85-4FC7-891D-53E1306C1DA5}"/>
              </a:ext>
            </a:extLst>
          </p:cNvPr>
          <p:cNvSpPr>
            <a:spLocks noGrp="1"/>
          </p:cNvSpPr>
          <p:nvPr>
            <p:ph type="title"/>
          </p:nvPr>
        </p:nvSpPr>
        <p:spPr/>
        <p:txBody>
          <a:bodyPr/>
          <a:lstStyle/>
          <a:p>
            <a:r>
              <a:rPr lang="en-US"/>
              <a:t>Topics</a:t>
            </a:r>
          </a:p>
        </p:txBody>
      </p:sp>
      <p:sp>
        <p:nvSpPr>
          <p:cNvPr id="7" name="Content Placeholder 6">
            <a:extLst>
              <a:ext uri="{FF2B5EF4-FFF2-40B4-BE49-F238E27FC236}">
                <a16:creationId xmlns:a16="http://schemas.microsoft.com/office/drawing/2014/main" id="{BC3922FF-1594-44A1-8DB6-04CF5F990F39}"/>
              </a:ext>
            </a:extLst>
          </p:cNvPr>
          <p:cNvSpPr>
            <a:spLocks noGrp="1"/>
          </p:cNvSpPr>
          <p:nvPr>
            <p:ph idx="1"/>
          </p:nvPr>
        </p:nvSpPr>
        <p:spPr/>
        <p:txBody>
          <a:bodyPr vert="horz" lIns="91440" tIns="45720" rIns="91440" bIns="45720" rtlCol="0" anchor="t">
            <a:normAutofit/>
          </a:bodyPr>
          <a:lstStyle/>
          <a:p>
            <a:r>
              <a:rPr lang="en-US" sz="3200" dirty="0"/>
              <a:t>Introduction</a:t>
            </a:r>
          </a:p>
          <a:p>
            <a:r>
              <a:rPr lang="en-US" sz="3200" dirty="0"/>
              <a:t>Navigation by selection </a:t>
            </a:r>
          </a:p>
          <a:p>
            <a:r>
              <a:rPr lang="en-US" sz="3200" dirty="0"/>
              <a:t>Small displays</a:t>
            </a:r>
          </a:p>
          <a:p>
            <a:r>
              <a:rPr lang="en-US" sz="3200" dirty="0"/>
              <a:t>Content Organization</a:t>
            </a:r>
          </a:p>
          <a:p>
            <a:r>
              <a:rPr lang="en-US" sz="3200" dirty="0"/>
              <a:t>Audio menus</a:t>
            </a:r>
          </a:p>
          <a:p>
            <a:r>
              <a:rPr lang="en-US" sz="3200" dirty="0"/>
              <a:t>Form fill-in and dialog boxes</a:t>
            </a:r>
          </a:p>
        </p:txBody>
      </p:sp>
      <p:sp>
        <p:nvSpPr>
          <p:cNvPr id="4" name="Slide Number Placeholder 3">
            <a:extLst>
              <a:ext uri="{FF2B5EF4-FFF2-40B4-BE49-F238E27FC236}">
                <a16:creationId xmlns:a16="http://schemas.microsoft.com/office/drawing/2014/main" id="{C8A120F3-D622-4BA6-9A3A-88F525A2028E}"/>
              </a:ext>
            </a:extLst>
          </p:cNvPr>
          <p:cNvSpPr>
            <a:spLocks noGrp="1"/>
          </p:cNvSpPr>
          <p:nvPr>
            <p:ph type="sldNum" sz="quarter" idx="12"/>
          </p:nvPr>
        </p:nvSpPr>
        <p:spPr/>
        <p:txBody>
          <a:bodyPr/>
          <a:lstStyle/>
          <a:p>
            <a:fld id="{D57F1E4F-1CFF-5643-939E-217C01CDF565}" type="slidenum">
              <a:rPr lang="en-US" smtClean="0"/>
              <a:pPr/>
              <a:t>2</a:t>
            </a:fld>
            <a:endParaRPr lang="en-US" dirty="0"/>
          </a:p>
        </p:txBody>
      </p:sp>
      <p:sp>
        <p:nvSpPr>
          <p:cNvPr id="5" name="Footer Placeholder 4">
            <a:extLst>
              <a:ext uri="{FF2B5EF4-FFF2-40B4-BE49-F238E27FC236}">
                <a16:creationId xmlns:a16="http://schemas.microsoft.com/office/drawing/2014/main" id="{278F4992-E2BC-4762-BA61-7C7E11AF0758}"/>
              </a:ext>
            </a:extLst>
          </p:cNvPr>
          <p:cNvSpPr>
            <a:spLocks noGrp="1"/>
          </p:cNvSpPr>
          <p:nvPr>
            <p:ph type="ftr" sz="quarter" idx="11"/>
          </p:nvPr>
        </p:nvSpPr>
        <p:spPr>
          <a:xfrm>
            <a:off x="2589212" y="6056244"/>
            <a:ext cx="7619999" cy="444690"/>
          </a:xfrm>
        </p:spPr>
        <p:txBody>
          <a:bodyPr/>
          <a:lstStyle/>
          <a:p>
            <a:pPr algn="r"/>
            <a:r>
              <a:rPr lang="en-US" sz="1800" dirty="0">
                <a:latin typeface="Times New Roman" panose="02020603050405020304" pitchFamily="18" charset="0"/>
                <a:cs typeface="Times New Roman" panose="02020603050405020304" pitchFamily="18" charset="0"/>
              </a:rPr>
              <a:t>Vipul Chandoor</a:t>
            </a:r>
          </a:p>
        </p:txBody>
      </p:sp>
    </p:spTree>
    <p:extLst>
      <p:ext uri="{BB962C8B-B14F-4D97-AF65-F5344CB8AC3E}">
        <p14:creationId xmlns:p14="http://schemas.microsoft.com/office/powerpoint/2010/main" val="705999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786F01-CA76-4403-95CD-C6AD0AB61D7D}"/>
              </a:ext>
            </a:extLst>
          </p:cNvPr>
          <p:cNvSpPr>
            <a:spLocks noGrp="1"/>
          </p:cNvSpPr>
          <p:nvPr>
            <p:ph type="title"/>
          </p:nvPr>
        </p:nvSpPr>
        <p:spPr/>
        <p:txBody>
          <a:bodyPr/>
          <a:lstStyle/>
          <a:p>
            <a:r>
              <a:rPr lang="en-US"/>
              <a:t>Content Organization</a:t>
            </a:r>
          </a:p>
        </p:txBody>
      </p:sp>
      <p:sp>
        <p:nvSpPr>
          <p:cNvPr id="3" name="Content Placeholder 2">
            <a:extLst>
              <a:ext uri="{FF2B5EF4-FFF2-40B4-BE49-F238E27FC236}">
                <a16:creationId xmlns:a16="http://schemas.microsoft.com/office/drawing/2014/main" id="{1AE920AE-3B34-4CBC-A887-17ED614E9E29}"/>
              </a:ext>
            </a:extLst>
          </p:cNvPr>
          <p:cNvSpPr>
            <a:spLocks noGrp="1"/>
          </p:cNvSpPr>
          <p:nvPr>
            <p:ph idx="1"/>
          </p:nvPr>
        </p:nvSpPr>
        <p:spPr>
          <a:xfrm>
            <a:off x="2014118" y="1472242"/>
            <a:ext cx="8915400" cy="4927810"/>
          </a:xfrm>
        </p:spPr>
        <p:txBody>
          <a:bodyPr vert="horz" lIns="91440" tIns="45720" rIns="91440" bIns="45720" rtlCol="0" anchor="t">
            <a:normAutofit fontScale="92500" lnSpcReduction="20000"/>
          </a:bodyPr>
          <a:lstStyle/>
          <a:p>
            <a:pPr marL="0" indent="0">
              <a:buNone/>
            </a:pPr>
            <a:r>
              <a:rPr lang="en-US" b="1"/>
              <a:t>Item presentation sequence:</a:t>
            </a:r>
            <a:br>
              <a:rPr lang="en-US"/>
            </a:br>
            <a:endParaRPr lang="en-US"/>
          </a:p>
          <a:p>
            <a:pPr marL="0" indent="0">
              <a:buNone/>
            </a:pPr>
            <a:r>
              <a:rPr lang="en-US"/>
              <a:t>The order of items in the menu is important, and should take natural sequence into account when possible:</a:t>
            </a:r>
          </a:p>
          <a:p>
            <a:r>
              <a:rPr lang="en-US"/>
              <a:t>Time</a:t>
            </a:r>
          </a:p>
          <a:p>
            <a:r>
              <a:rPr lang="en-US"/>
              <a:t>Numeric ordering</a:t>
            </a:r>
          </a:p>
          <a:p>
            <a:r>
              <a:rPr lang="en-US"/>
              <a:t>Physical properties</a:t>
            </a:r>
          </a:p>
          <a:p>
            <a:pPr marL="0" indent="0">
              <a:buNone/>
            </a:pPr>
            <a:r>
              <a:rPr lang="en-US"/>
              <a:t>When cases have no task-related orderings, the designer must choose from such possibilities as:</a:t>
            </a:r>
          </a:p>
          <a:p>
            <a:r>
              <a:rPr lang="en-US"/>
              <a:t>Alphabetic sequence of terms</a:t>
            </a:r>
          </a:p>
          <a:p>
            <a:r>
              <a:rPr lang="en-US"/>
              <a:t>Grouping of related items</a:t>
            </a:r>
          </a:p>
          <a:p>
            <a:r>
              <a:rPr lang="en-US"/>
              <a:t>Most frequently used items first</a:t>
            </a:r>
          </a:p>
          <a:p>
            <a:r>
              <a:rPr lang="en-US"/>
              <a:t>Most important items first</a:t>
            </a:r>
          </a:p>
          <a:p>
            <a:pPr marL="0" indent="0">
              <a:buNone/>
            </a:pPr>
            <a:br>
              <a:rPr lang="en-US"/>
            </a:br>
            <a:br>
              <a:rPr lang="en-US"/>
            </a:br>
            <a:endParaRPr lang="en-US"/>
          </a:p>
        </p:txBody>
      </p:sp>
      <p:sp>
        <p:nvSpPr>
          <p:cNvPr id="4" name="TextBox 3">
            <a:extLst>
              <a:ext uri="{FF2B5EF4-FFF2-40B4-BE49-F238E27FC236}">
                <a16:creationId xmlns:a16="http://schemas.microsoft.com/office/drawing/2014/main" id="{8F50CD09-C7C3-4741-B71B-DB36067FD878}"/>
              </a:ext>
            </a:extLst>
          </p:cNvPr>
          <p:cNvSpPr txBox="1"/>
          <p:nvPr/>
        </p:nvSpPr>
        <p:spPr>
          <a:xfrm>
            <a:off x="8131834" y="6047117"/>
            <a:ext cx="3375803" cy="646331"/>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Rakesh Varma Nadakudhiti</a:t>
            </a:r>
          </a:p>
          <a:p>
            <a:pPr algn="l"/>
            <a:endParaRPr lang="en-US"/>
          </a:p>
        </p:txBody>
      </p:sp>
      <p:sp>
        <p:nvSpPr>
          <p:cNvPr id="5" name="Slide Number Placeholder 4">
            <a:extLst>
              <a:ext uri="{FF2B5EF4-FFF2-40B4-BE49-F238E27FC236}">
                <a16:creationId xmlns:a16="http://schemas.microsoft.com/office/drawing/2014/main" id="{958E8710-2E41-4CDF-AB63-4C0E411CE4C3}"/>
              </a:ext>
            </a:extLst>
          </p:cNvPr>
          <p:cNvSpPr>
            <a:spLocks noGrp="1"/>
          </p:cNvSpPr>
          <p:nvPr>
            <p:ph type="sldNum" sz="quarter" idx="12"/>
          </p:nvPr>
        </p:nvSpPr>
        <p:spPr/>
        <p:txBody>
          <a:bodyPr/>
          <a:lstStyle/>
          <a:p>
            <a:fld id="{D57F1E4F-1CFF-5643-939E-217C01CDF565}" type="slidenum">
              <a:rPr lang="en-US" smtClean="0"/>
              <a:pPr/>
              <a:t>20</a:t>
            </a:fld>
            <a:endParaRPr lang="en-US" dirty="0"/>
          </a:p>
        </p:txBody>
      </p:sp>
    </p:spTree>
    <p:extLst>
      <p:ext uri="{BB962C8B-B14F-4D97-AF65-F5344CB8AC3E}">
        <p14:creationId xmlns:p14="http://schemas.microsoft.com/office/powerpoint/2010/main" val="33646831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B2A809-5F19-4165-974D-92D89906E817}"/>
              </a:ext>
            </a:extLst>
          </p:cNvPr>
          <p:cNvSpPr>
            <a:spLocks noGrp="1"/>
          </p:cNvSpPr>
          <p:nvPr>
            <p:ph type="title"/>
          </p:nvPr>
        </p:nvSpPr>
        <p:spPr/>
        <p:txBody>
          <a:bodyPr/>
          <a:lstStyle/>
          <a:p>
            <a:r>
              <a:rPr lang="en-US"/>
              <a:t>Content Organization</a:t>
            </a:r>
            <a:endParaRPr lang="en-US" err="1"/>
          </a:p>
        </p:txBody>
      </p:sp>
      <p:sp>
        <p:nvSpPr>
          <p:cNvPr id="3" name="Content Placeholder 2">
            <a:extLst>
              <a:ext uri="{FF2B5EF4-FFF2-40B4-BE49-F238E27FC236}">
                <a16:creationId xmlns:a16="http://schemas.microsoft.com/office/drawing/2014/main" id="{486A3965-0F4C-45DD-BE56-ABEDB11DF5EE}"/>
              </a:ext>
            </a:extLst>
          </p:cNvPr>
          <p:cNvSpPr>
            <a:spLocks noGrp="1"/>
          </p:cNvSpPr>
          <p:nvPr>
            <p:ph idx="1"/>
          </p:nvPr>
        </p:nvSpPr>
        <p:spPr/>
        <p:txBody>
          <a:bodyPr vert="horz" lIns="91440" tIns="45720" rIns="91440" bIns="45720" rtlCol="0" anchor="t">
            <a:normAutofit/>
          </a:bodyPr>
          <a:lstStyle/>
          <a:p>
            <a:pPr marL="0" indent="0">
              <a:buNone/>
            </a:pPr>
            <a:r>
              <a:rPr lang="en-US" b="1"/>
              <a:t>Menu Layout:</a:t>
            </a:r>
            <a:br>
              <a:rPr lang="en-US"/>
            </a:br>
            <a:endParaRPr lang="en-US"/>
          </a:p>
          <a:p>
            <a:r>
              <a:rPr lang="en-US"/>
              <a:t>Use familiar and consistent terminology.</a:t>
            </a:r>
          </a:p>
          <a:p>
            <a:r>
              <a:rPr lang="en-US"/>
              <a:t>Ensure that items are distinct from one another</a:t>
            </a:r>
          </a:p>
          <a:p>
            <a:r>
              <a:rPr lang="en-US"/>
              <a:t>Use consistent and concise phrasing. </a:t>
            </a:r>
          </a:p>
          <a:p>
            <a:r>
              <a:rPr lang="en-US"/>
              <a:t>Bring the keyword to the fore</a:t>
            </a:r>
          </a:p>
          <a:p>
            <a:endParaRPr lang="en-US"/>
          </a:p>
        </p:txBody>
      </p:sp>
      <p:sp>
        <p:nvSpPr>
          <p:cNvPr id="4" name="TextBox 3">
            <a:extLst>
              <a:ext uri="{FF2B5EF4-FFF2-40B4-BE49-F238E27FC236}">
                <a16:creationId xmlns:a16="http://schemas.microsoft.com/office/drawing/2014/main" id="{C8B9E800-23A3-4099-A42A-7D62D7BD662A}"/>
              </a:ext>
            </a:extLst>
          </p:cNvPr>
          <p:cNvSpPr txBox="1"/>
          <p:nvPr/>
        </p:nvSpPr>
        <p:spPr>
          <a:xfrm>
            <a:off x="8117457" y="5558287"/>
            <a:ext cx="3318294" cy="646331"/>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Rakesh Varma Nadakudhiti</a:t>
            </a:r>
          </a:p>
          <a:p>
            <a:endParaRPr lang="en-US"/>
          </a:p>
        </p:txBody>
      </p:sp>
      <p:sp>
        <p:nvSpPr>
          <p:cNvPr id="5" name="Slide Number Placeholder 4">
            <a:extLst>
              <a:ext uri="{FF2B5EF4-FFF2-40B4-BE49-F238E27FC236}">
                <a16:creationId xmlns:a16="http://schemas.microsoft.com/office/drawing/2014/main" id="{B504BD48-CA94-40B5-A123-A90015FFD83C}"/>
              </a:ext>
            </a:extLst>
          </p:cNvPr>
          <p:cNvSpPr>
            <a:spLocks noGrp="1"/>
          </p:cNvSpPr>
          <p:nvPr>
            <p:ph type="sldNum" sz="quarter" idx="12"/>
          </p:nvPr>
        </p:nvSpPr>
        <p:spPr/>
        <p:txBody>
          <a:bodyPr/>
          <a:lstStyle/>
          <a:p>
            <a:fld id="{D57F1E4F-1CFF-5643-939E-217C01CDF565}" type="slidenum">
              <a:rPr lang="en-US" smtClean="0"/>
              <a:pPr/>
              <a:t>21</a:t>
            </a:fld>
            <a:endParaRPr lang="en-US" dirty="0"/>
          </a:p>
        </p:txBody>
      </p:sp>
    </p:spTree>
    <p:extLst>
      <p:ext uri="{BB962C8B-B14F-4D97-AF65-F5344CB8AC3E}">
        <p14:creationId xmlns:p14="http://schemas.microsoft.com/office/powerpoint/2010/main" val="18625396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CDA229-A630-4165-942B-FA385D34036A}"/>
              </a:ext>
            </a:extLst>
          </p:cNvPr>
          <p:cNvSpPr>
            <a:spLocks noGrp="1"/>
          </p:cNvSpPr>
          <p:nvPr>
            <p:ph type="title"/>
          </p:nvPr>
        </p:nvSpPr>
        <p:spPr/>
        <p:txBody>
          <a:bodyPr/>
          <a:lstStyle/>
          <a:p>
            <a:r>
              <a:rPr lang="en-US" b="1">
                <a:latin typeface="Times New Roman"/>
                <a:cs typeface="Times New Roman"/>
              </a:rPr>
              <a:t>Audio Menus and Interfaces</a:t>
            </a:r>
          </a:p>
        </p:txBody>
      </p:sp>
      <p:sp>
        <p:nvSpPr>
          <p:cNvPr id="3" name="Content Placeholder 2">
            <a:extLst>
              <a:ext uri="{FF2B5EF4-FFF2-40B4-BE49-F238E27FC236}">
                <a16:creationId xmlns:a16="http://schemas.microsoft.com/office/drawing/2014/main" id="{3DCC517A-A23B-403D-B4DC-37D874BAA2B4}"/>
              </a:ext>
            </a:extLst>
          </p:cNvPr>
          <p:cNvSpPr>
            <a:spLocks noGrp="1"/>
          </p:cNvSpPr>
          <p:nvPr>
            <p:ph idx="1"/>
          </p:nvPr>
        </p:nvSpPr>
        <p:spPr/>
        <p:txBody>
          <a:bodyPr vert="horz" lIns="91440" tIns="45720" rIns="91440" bIns="45720" rtlCol="0" anchor="t">
            <a:normAutofit/>
          </a:bodyPr>
          <a:lstStyle/>
          <a:p>
            <a:r>
              <a:rPr lang="en-US" sz="2400">
                <a:latin typeface="Times New Roman"/>
                <a:cs typeface="Times New Roman"/>
              </a:rPr>
              <a:t>Audio menus and interfaces can be defined as media that allow humans to interact with computers through a voice/speech platform</a:t>
            </a:r>
          </a:p>
          <a:p>
            <a:r>
              <a:rPr lang="en-US" sz="2400">
                <a:latin typeface="Times New Roman"/>
                <a:cs typeface="Times New Roman"/>
              </a:rPr>
              <a:t>When user hands and eyes are busy, such as when they are driving or testing equipment's, audio menus would be useful, since the users can only use speech to make their choice.</a:t>
            </a:r>
          </a:p>
          <a:p>
            <a:r>
              <a:rPr lang="en-US" sz="2400">
                <a:latin typeface="Times New Roman"/>
                <a:cs typeface="Times New Roman"/>
              </a:rPr>
              <a:t>Audio menus are also important in telephone interfaces, since it is not possible to display the options for the caller to see; the options need to be read out.</a:t>
            </a:r>
          </a:p>
          <a:p>
            <a:pPr marL="0" indent="0">
              <a:buNone/>
            </a:pPr>
            <a:endParaRPr lang="en-US"/>
          </a:p>
        </p:txBody>
      </p:sp>
      <p:sp>
        <p:nvSpPr>
          <p:cNvPr id="4" name="Slide Number Placeholder 3">
            <a:extLst>
              <a:ext uri="{FF2B5EF4-FFF2-40B4-BE49-F238E27FC236}">
                <a16:creationId xmlns:a16="http://schemas.microsoft.com/office/drawing/2014/main" id="{17F99B7D-08A6-476F-8787-E6CF2F79637C}"/>
              </a:ext>
            </a:extLst>
          </p:cNvPr>
          <p:cNvSpPr>
            <a:spLocks noGrp="1"/>
          </p:cNvSpPr>
          <p:nvPr>
            <p:ph type="sldNum" sz="quarter" idx="12"/>
          </p:nvPr>
        </p:nvSpPr>
        <p:spPr/>
        <p:txBody>
          <a:bodyPr/>
          <a:lstStyle/>
          <a:p>
            <a:fld id="{D57F1E4F-1CFF-5643-939E-217C01CDF565}" type="slidenum">
              <a:rPr lang="en-US" smtClean="0"/>
              <a:pPr/>
              <a:t>22</a:t>
            </a:fld>
            <a:endParaRPr lang="en-US" dirty="0"/>
          </a:p>
        </p:txBody>
      </p:sp>
    </p:spTree>
    <p:extLst>
      <p:ext uri="{BB962C8B-B14F-4D97-AF65-F5344CB8AC3E}">
        <p14:creationId xmlns:p14="http://schemas.microsoft.com/office/powerpoint/2010/main" val="11939171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10A2A0-0EFE-40A6-AAB6-88A0C497AD86}"/>
              </a:ext>
            </a:extLst>
          </p:cNvPr>
          <p:cNvSpPr>
            <a:spLocks noGrp="1"/>
          </p:cNvSpPr>
          <p:nvPr>
            <p:ph type="title"/>
          </p:nvPr>
        </p:nvSpPr>
        <p:spPr/>
        <p:txBody>
          <a:bodyPr/>
          <a:lstStyle/>
          <a:p>
            <a:r>
              <a:rPr lang="en-US" b="1">
                <a:latin typeface="Times New Roman"/>
                <a:cs typeface="Times New Roman"/>
              </a:rPr>
              <a:t>Various Instances of Audio Menus and Voice User Interfaces</a:t>
            </a:r>
          </a:p>
        </p:txBody>
      </p:sp>
      <p:sp>
        <p:nvSpPr>
          <p:cNvPr id="3" name="Content Placeholder 2">
            <a:extLst>
              <a:ext uri="{FF2B5EF4-FFF2-40B4-BE49-F238E27FC236}">
                <a16:creationId xmlns:a16="http://schemas.microsoft.com/office/drawing/2014/main" id="{8CFE278A-7036-4957-BCEA-B9C015B558BE}"/>
              </a:ext>
            </a:extLst>
          </p:cNvPr>
          <p:cNvSpPr>
            <a:spLocks noGrp="1"/>
          </p:cNvSpPr>
          <p:nvPr>
            <p:ph idx="1"/>
          </p:nvPr>
        </p:nvSpPr>
        <p:spPr/>
        <p:txBody>
          <a:bodyPr vert="horz" lIns="91440" tIns="45720" rIns="91440" bIns="45720" rtlCol="0" anchor="t">
            <a:normAutofit/>
          </a:bodyPr>
          <a:lstStyle/>
          <a:p>
            <a:r>
              <a:rPr lang="en-US" sz="2400">
                <a:latin typeface="Times New Roman"/>
                <a:cs typeface="Times New Roman"/>
              </a:rPr>
              <a:t>With audio menus, instruction prompts, and arrangements of choices are addressed to the user, and the user reacts by utilizing the keys of a console or touch-tone phone, or by talking</a:t>
            </a:r>
          </a:p>
          <a:p>
            <a:pPr marL="0" indent="0">
              <a:buNone/>
            </a:pPr>
            <a:br>
              <a:rPr lang="en-US"/>
            </a:br>
            <a:endParaRPr lang="en-US"/>
          </a:p>
          <a:p>
            <a:endParaRPr lang="en-US"/>
          </a:p>
        </p:txBody>
      </p:sp>
      <p:pic>
        <p:nvPicPr>
          <p:cNvPr id="4" name="Picture 4" descr="A screen shot of a smart phone&#10;&#10;Description generated with very high confidence">
            <a:extLst>
              <a:ext uri="{FF2B5EF4-FFF2-40B4-BE49-F238E27FC236}">
                <a16:creationId xmlns:a16="http://schemas.microsoft.com/office/drawing/2014/main" id="{CAA1BF7F-369F-4BA6-AD27-8AED4B3A0158}"/>
              </a:ext>
            </a:extLst>
          </p:cNvPr>
          <p:cNvPicPr>
            <a:picLocks noChangeAspect="1"/>
          </p:cNvPicPr>
          <p:nvPr/>
        </p:nvPicPr>
        <p:blipFill>
          <a:blip r:embed="rId2"/>
          <a:stretch>
            <a:fillRect/>
          </a:stretch>
        </p:blipFill>
        <p:spPr>
          <a:xfrm>
            <a:off x="3689231" y="3368156"/>
            <a:ext cx="5072330" cy="3327839"/>
          </a:xfrm>
          <a:prstGeom prst="rect">
            <a:avLst/>
          </a:prstGeom>
        </p:spPr>
      </p:pic>
      <p:sp>
        <p:nvSpPr>
          <p:cNvPr id="5" name="Slide Number Placeholder 4">
            <a:extLst>
              <a:ext uri="{FF2B5EF4-FFF2-40B4-BE49-F238E27FC236}">
                <a16:creationId xmlns:a16="http://schemas.microsoft.com/office/drawing/2014/main" id="{62DE7CBF-FA94-4F0D-926E-20160BD72173}"/>
              </a:ext>
            </a:extLst>
          </p:cNvPr>
          <p:cNvSpPr>
            <a:spLocks noGrp="1"/>
          </p:cNvSpPr>
          <p:nvPr>
            <p:ph type="sldNum" sz="quarter" idx="12"/>
          </p:nvPr>
        </p:nvSpPr>
        <p:spPr/>
        <p:txBody>
          <a:bodyPr/>
          <a:lstStyle/>
          <a:p>
            <a:fld id="{D57F1E4F-1CFF-5643-939E-217C01CDF565}" type="slidenum">
              <a:rPr lang="en-US" smtClean="0"/>
              <a:pPr/>
              <a:t>23</a:t>
            </a:fld>
            <a:endParaRPr lang="en-US" dirty="0"/>
          </a:p>
        </p:txBody>
      </p:sp>
    </p:spTree>
    <p:extLst>
      <p:ext uri="{BB962C8B-B14F-4D97-AF65-F5344CB8AC3E}">
        <p14:creationId xmlns:p14="http://schemas.microsoft.com/office/powerpoint/2010/main" val="4636497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53E058-08AB-4DAA-8C07-A2B686DB9AC4}"/>
              </a:ext>
            </a:extLst>
          </p:cNvPr>
          <p:cNvSpPr>
            <a:spLocks noGrp="1"/>
          </p:cNvSpPr>
          <p:nvPr>
            <p:ph type="title"/>
          </p:nvPr>
        </p:nvSpPr>
        <p:spPr>
          <a:xfrm>
            <a:off x="2592925" y="624110"/>
            <a:ext cx="8911687" cy="1424663"/>
          </a:xfrm>
        </p:spPr>
        <p:txBody>
          <a:bodyPr>
            <a:normAutofit fontScale="90000"/>
          </a:bodyPr>
          <a:lstStyle/>
          <a:p>
            <a:r>
              <a:rPr lang="en-US" b="1">
                <a:latin typeface="Times New Roman"/>
                <a:cs typeface="Times New Roman"/>
              </a:rPr>
              <a:t>Virtual Assistant</a:t>
            </a:r>
            <a:endParaRPr lang="en-US"/>
          </a:p>
          <a:p>
            <a:br>
              <a:rPr lang="en-US"/>
            </a:br>
            <a:endParaRPr lang="en-US"/>
          </a:p>
          <a:p>
            <a:pPr marL="285750" indent="-285750">
              <a:buFont typeface="Arial"/>
              <a:buChar char="•"/>
            </a:pPr>
            <a:endParaRPr lang="en-US"/>
          </a:p>
          <a:p>
            <a:endParaRPr lang="en-US"/>
          </a:p>
        </p:txBody>
      </p:sp>
      <p:sp>
        <p:nvSpPr>
          <p:cNvPr id="3" name="Content Placeholder 2">
            <a:extLst>
              <a:ext uri="{FF2B5EF4-FFF2-40B4-BE49-F238E27FC236}">
                <a16:creationId xmlns:a16="http://schemas.microsoft.com/office/drawing/2014/main" id="{DDEE9BD5-6303-4A2A-8327-E42E4355F3BD}"/>
              </a:ext>
            </a:extLst>
          </p:cNvPr>
          <p:cNvSpPr>
            <a:spLocks noGrp="1"/>
          </p:cNvSpPr>
          <p:nvPr>
            <p:ph idx="1"/>
          </p:nvPr>
        </p:nvSpPr>
        <p:spPr>
          <a:xfrm>
            <a:off x="2301665" y="1917939"/>
            <a:ext cx="8915400" cy="3777622"/>
          </a:xfrm>
        </p:spPr>
        <p:txBody>
          <a:bodyPr vert="horz" lIns="91440" tIns="45720" rIns="91440" bIns="45720" rtlCol="0" anchor="t">
            <a:normAutofit/>
          </a:bodyPr>
          <a:lstStyle/>
          <a:p>
            <a:pPr marL="285750" indent="-285750">
              <a:spcBef>
                <a:spcPct val="0"/>
              </a:spcBef>
              <a:buFont typeface="Arial,Sans-Serif" charset="2"/>
              <a:buChar char="•"/>
            </a:pPr>
            <a:r>
              <a:rPr lang="en-US" sz="2400">
                <a:latin typeface="Times New Roman"/>
                <a:cs typeface="Times New Roman"/>
              </a:rPr>
              <a:t>Virtual assistant is also one of the example for Audio Menus and Voice user interfaces.</a:t>
            </a:r>
          </a:p>
          <a:p>
            <a:pPr marL="285750" indent="-285750">
              <a:spcBef>
                <a:spcPct val="0"/>
              </a:spcBef>
              <a:buFont typeface="Arial,Sans-Serif" charset="2"/>
              <a:buChar char="•"/>
            </a:pPr>
            <a:r>
              <a:rPr lang="en-US" sz="2400">
                <a:latin typeface="Times New Roman"/>
                <a:cs typeface="Times New Roman"/>
              </a:rPr>
              <a:t>It uses voice queries and a natural-language user interface to answer questions, make recommendations, and perform actions.</a:t>
            </a:r>
          </a:p>
          <a:p>
            <a:pPr marL="285750" indent="-285750">
              <a:spcBef>
                <a:spcPct val="0"/>
              </a:spcBef>
              <a:buFont typeface="Arial,Sans-Serif" charset="2"/>
              <a:buChar char="•"/>
            </a:pPr>
            <a:r>
              <a:rPr lang="en-US" sz="2400">
                <a:latin typeface="Times New Roman"/>
                <a:cs typeface="Times New Roman"/>
              </a:rPr>
              <a:t>At present we have many of virtual assistants.  </a:t>
            </a:r>
          </a:p>
          <a:p>
            <a:pPr marL="285750" indent="-285750">
              <a:spcBef>
                <a:spcPct val="0"/>
              </a:spcBef>
              <a:buFont typeface="Arial,Sans-Serif" charset="2"/>
              <a:buChar char="•"/>
            </a:pPr>
            <a:r>
              <a:rPr lang="en-US" sz="2400">
                <a:latin typeface="Times New Roman"/>
                <a:cs typeface="Times New Roman"/>
              </a:rPr>
              <a:t>Google Assistant, Siri, Google now, Cortana, Amazon Echo, Nina, BlackBerry Assistant are some of the examples of the virtual assistants.</a:t>
            </a:r>
          </a:p>
        </p:txBody>
      </p:sp>
      <p:sp>
        <p:nvSpPr>
          <p:cNvPr id="4" name="Slide Number Placeholder 3">
            <a:extLst>
              <a:ext uri="{FF2B5EF4-FFF2-40B4-BE49-F238E27FC236}">
                <a16:creationId xmlns:a16="http://schemas.microsoft.com/office/drawing/2014/main" id="{D1B78317-519F-4B0A-AA70-6E7126A5D14D}"/>
              </a:ext>
            </a:extLst>
          </p:cNvPr>
          <p:cNvSpPr>
            <a:spLocks noGrp="1"/>
          </p:cNvSpPr>
          <p:nvPr>
            <p:ph type="sldNum" sz="quarter" idx="12"/>
          </p:nvPr>
        </p:nvSpPr>
        <p:spPr/>
        <p:txBody>
          <a:bodyPr/>
          <a:lstStyle/>
          <a:p>
            <a:fld id="{D57F1E4F-1CFF-5643-939E-217C01CDF565}" type="slidenum">
              <a:rPr lang="en-US" smtClean="0"/>
              <a:pPr/>
              <a:t>24</a:t>
            </a:fld>
            <a:endParaRPr lang="en-US" dirty="0"/>
          </a:p>
        </p:txBody>
      </p:sp>
    </p:spTree>
    <p:extLst>
      <p:ext uri="{BB962C8B-B14F-4D97-AF65-F5344CB8AC3E}">
        <p14:creationId xmlns:p14="http://schemas.microsoft.com/office/powerpoint/2010/main" val="19631473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042B4-FDBD-4992-803E-B76E3D3A9E75}"/>
              </a:ext>
            </a:extLst>
          </p:cNvPr>
          <p:cNvSpPr>
            <a:spLocks noGrp="1"/>
          </p:cNvSpPr>
          <p:nvPr>
            <p:ph type="title"/>
          </p:nvPr>
        </p:nvSpPr>
        <p:spPr/>
        <p:txBody>
          <a:bodyPr/>
          <a:lstStyle/>
          <a:p>
            <a:endParaRPr lang="en-US"/>
          </a:p>
        </p:txBody>
      </p:sp>
      <p:pic>
        <p:nvPicPr>
          <p:cNvPr id="4" name="Picture 4">
            <a:extLst>
              <a:ext uri="{FF2B5EF4-FFF2-40B4-BE49-F238E27FC236}">
                <a16:creationId xmlns:a16="http://schemas.microsoft.com/office/drawing/2014/main" id="{A3B43119-5F95-4710-AE56-ACCF7B8B6C4A}"/>
              </a:ext>
            </a:extLst>
          </p:cNvPr>
          <p:cNvPicPr>
            <a:picLocks noGrp="1" noChangeAspect="1"/>
          </p:cNvPicPr>
          <p:nvPr>
            <p:ph idx="1"/>
          </p:nvPr>
        </p:nvPicPr>
        <p:blipFill>
          <a:blip r:embed="rId2"/>
          <a:stretch>
            <a:fillRect/>
          </a:stretch>
        </p:blipFill>
        <p:spPr>
          <a:xfrm>
            <a:off x="2639479" y="1544129"/>
            <a:ext cx="8872375" cy="4942187"/>
          </a:xfrm>
          <a:prstGeom prst="rect">
            <a:avLst/>
          </a:prstGeom>
        </p:spPr>
      </p:pic>
      <p:sp>
        <p:nvSpPr>
          <p:cNvPr id="5" name="Slide Number Placeholder 4">
            <a:extLst>
              <a:ext uri="{FF2B5EF4-FFF2-40B4-BE49-F238E27FC236}">
                <a16:creationId xmlns:a16="http://schemas.microsoft.com/office/drawing/2014/main" id="{87D212B9-6920-4C05-A71F-17D131A3AEA9}"/>
              </a:ext>
            </a:extLst>
          </p:cNvPr>
          <p:cNvSpPr>
            <a:spLocks noGrp="1"/>
          </p:cNvSpPr>
          <p:nvPr>
            <p:ph type="sldNum" sz="quarter" idx="12"/>
          </p:nvPr>
        </p:nvSpPr>
        <p:spPr/>
        <p:txBody>
          <a:bodyPr/>
          <a:lstStyle/>
          <a:p>
            <a:fld id="{D57F1E4F-1CFF-5643-939E-217C01CDF565}" type="slidenum">
              <a:rPr lang="en-US" smtClean="0"/>
              <a:pPr/>
              <a:t>25</a:t>
            </a:fld>
            <a:endParaRPr lang="en-US" dirty="0"/>
          </a:p>
        </p:txBody>
      </p:sp>
    </p:spTree>
    <p:extLst>
      <p:ext uri="{BB962C8B-B14F-4D97-AF65-F5344CB8AC3E}">
        <p14:creationId xmlns:p14="http://schemas.microsoft.com/office/powerpoint/2010/main" val="10976971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33D226-A9D4-4C08-ACC2-CBEBE11324DD}"/>
              </a:ext>
            </a:extLst>
          </p:cNvPr>
          <p:cNvSpPr>
            <a:spLocks noGrp="1"/>
          </p:cNvSpPr>
          <p:nvPr>
            <p:ph type="title"/>
          </p:nvPr>
        </p:nvSpPr>
        <p:spPr/>
        <p:txBody>
          <a:bodyPr>
            <a:normAutofit fontScale="90000"/>
          </a:bodyPr>
          <a:lstStyle/>
          <a:p>
            <a:r>
              <a:rPr lang="en-US" b="1">
                <a:latin typeface="Times New Roman"/>
                <a:cs typeface="Times New Roman"/>
              </a:rPr>
              <a:t>Interactive Voice Response (IVR) System</a:t>
            </a:r>
          </a:p>
          <a:p>
            <a:br>
              <a:rPr lang="en-US"/>
            </a:br>
            <a:endParaRPr lang="en-US"/>
          </a:p>
          <a:p>
            <a:endParaRPr lang="en-US"/>
          </a:p>
          <a:p>
            <a:endParaRPr lang="en-US"/>
          </a:p>
        </p:txBody>
      </p:sp>
      <p:sp>
        <p:nvSpPr>
          <p:cNvPr id="3" name="Content Placeholder 2">
            <a:extLst>
              <a:ext uri="{FF2B5EF4-FFF2-40B4-BE49-F238E27FC236}">
                <a16:creationId xmlns:a16="http://schemas.microsoft.com/office/drawing/2014/main" id="{DA13F555-DD66-4B9C-86A6-6AB932366893}"/>
              </a:ext>
            </a:extLst>
          </p:cNvPr>
          <p:cNvSpPr>
            <a:spLocks noGrp="1"/>
          </p:cNvSpPr>
          <p:nvPr>
            <p:ph idx="1"/>
          </p:nvPr>
        </p:nvSpPr>
        <p:spPr/>
        <p:txBody>
          <a:bodyPr vert="horz" lIns="91440" tIns="45720" rIns="91440" bIns="45720" rtlCol="0" anchor="t">
            <a:normAutofit/>
          </a:bodyPr>
          <a:lstStyle/>
          <a:p>
            <a:r>
              <a:rPr lang="en-US" sz="2400">
                <a:latin typeface="Times New Roman"/>
                <a:cs typeface="Times New Roman"/>
              </a:rPr>
              <a:t>Another example of voice user interface is Interactive Voice Response (IVR) System</a:t>
            </a:r>
          </a:p>
          <a:p>
            <a:r>
              <a:rPr lang="en-US" sz="2400">
                <a:latin typeface="Times New Roman"/>
                <a:cs typeface="Times New Roman"/>
              </a:rPr>
              <a:t>This IVR System is an automated telephony system that interacts with callers, gathers information and routes calls to the appropriately.</a:t>
            </a:r>
          </a:p>
          <a:p>
            <a:r>
              <a:rPr lang="en-US" sz="2400">
                <a:latin typeface="Times New Roman"/>
                <a:cs typeface="Times New Roman"/>
              </a:rPr>
              <a:t>It allows users to interact with the company’s database via a telephone keypad or via speech recognition</a:t>
            </a:r>
          </a:p>
          <a:p>
            <a:r>
              <a:rPr lang="en-US" sz="2400">
                <a:latin typeface="Times New Roman"/>
                <a:cs typeface="Times New Roman"/>
              </a:rPr>
              <a:t>The system can respond with pre-recorded or dynamically generated audio to further direct the users on how to proceed.</a:t>
            </a:r>
          </a:p>
          <a:p>
            <a:endParaRPr lang="en-US"/>
          </a:p>
        </p:txBody>
      </p:sp>
      <p:sp>
        <p:nvSpPr>
          <p:cNvPr id="4" name="Slide Number Placeholder 3">
            <a:extLst>
              <a:ext uri="{FF2B5EF4-FFF2-40B4-BE49-F238E27FC236}">
                <a16:creationId xmlns:a16="http://schemas.microsoft.com/office/drawing/2014/main" id="{42187C6A-5896-43F9-9AFD-7ABAFBC40B45}"/>
              </a:ext>
            </a:extLst>
          </p:cNvPr>
          <p:cNvSpPr>
            <a:spLocks noGrp="1"/>
          </p:cNvSpPr>
          <p:nvPr>
            <p:ph type="sldNum" sz="quarter" idx="12"/>
          </p:nvPr>
        </p:nvSpPr>
        <p:spPr/>
        <p:txBody>
          <a:bodyPr/>
          <a:lstStyle/>
          <a:p>
            <a:fld id="{D57F1E4F-1CFF-5643-939E-217C01CDF565}" type="slidenum">
              <a:rPr lang="en-US" smtClean="0"/>
              <a:pPr/>
              <a:t>26</a:t>
            </a:fld>
            <a:endParaRPr lang="en-US" dirty="0"/>
          </a:p>
        </p:txBody>
      </p:sp>
    </p:spTree>
    <p:extLst>
      <p:ext uri="{BB962C8B-B14F-4D97-AF65-F5344CB8AC3E}">
        <p14:creationId xmlns:p14="http://schemas.microsoft.com/office/powerpoint/2010/main" val="5184730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D4DAA9-1026-4B9B-AF9D-F9F8CD487CE4}"/>
              </a:ext>
            </a:extLst>
          </p:cNvPr>
          <p:cNvSpPr>
            <a:spLocks noGrp="1"/>
          </p:cNvSpPr>
          <p:nvPr>
            <p:ph type="title"/>
          </p:nvPr>
        </p:nvSpPr>
        <p:spPr/>
        <p:txBody>
          <a:bodyPr/>
          <a:lstStyle/>
          <a:p>
            <a:r>
              <a:rPr lang="en-US" b="1">
                <a:latin typeface="Times New Roman"/>
                <a:cs typeface="Times New Roman"/>
              </a:rPr>
              <a:t>GENERAL STRUCTURE OF A SPEECH-ENABLED SYSTEM</a:t>
            </a:r>
          </a:p>
        </p:txBody>
      </p:sp>
      <p:sp>
        <p:nvSpPr>
          <p:cNvPr id="3" name="Content Placeholder 2">
            <a:extLst>
              <a:ext uri="{FF2B5EF4-FFF2-40B4-BE49-F238E27FC236}">
                <a16:creationId xmlns:a16="http://schemas.microsoft.com/office/drawing/2014/main" id="{2855FFBF-565B-485C-97A0-016BA8D41FA7}"/>
              </a:ext>
            </a:extLst>
          </p:cNvPr>
          <p:cNvSpPr>
            <a:spLocks noGrp="1"/>
          </p:cNvSpPr>
          <p:nvPr>
            <p:ph idx="1"/>
          </p:nvPr>
        </p:nvSpPr>
        <p:spPr/>
        <p:txBody>
          <a:bodyPr vert="horz" lIns="91440" tIns="45720" rIns="91440" bIns="45720" rtlCol="0" anchor="t">
            <a:normAutofit/>
          </a:bodyPr>
          <a:lstStyle/>
          <a:p>
            <a:r>
              <a:rPr lang="en-US" sz="2400">
                <a:latin typeface="Times New Roman"/>
                <a:cs typeface="Times New Roman"/>
              </a:rPr>
              <a:t>Speech enabled system consists of 4 components:</a:t>
            </a:r>
          </a:p>
          <a:p>
            <a:r>
              <a:rPr lang="en-US" sz="2400">
                <a:latin typeface="Times New Roman"/>
                <a:cs typeface="Times New Roman"/>
              </a:rPr>
              <a:t>A speech recognizer</a:t>
            </a:r>
          </a:p>
          <a:p>
            <a:r>
              <a:rPr lang="en-US" sz="2400">
                <a:latin typeface="Times New Roman"/>
                <a:cs typeface="Times New Roman"/>
              </a:rPr>
              <a:t>A speech analyzer</a:t>
            </a:r>
          </a:p>
          <a:p>
            <a:r>
              <a:rPr lang="en-US" sz="2400">
                <a:latin typeface="Times New Roman"/>
                <a:cs typeface="Times New Roman"/>
              </a:rPr>
              <a:t>A dialogue controller</a:t>
            </a:r>
          </a:p>
          <a:p>
            <a:r>
              <a:rPr lang="en-US" sz="2400">
                <a:latin typeface="Times New Roman"/>
                <a:cs typeface="Times New Roman"/>
              </a:rPr>
              <a:t>A speech synthesizer / speech generator</a:t>
            </a:r>
          </a:p>
          <a:p>
            <a:pPr marL="0" indent="0">
              <a:buNone/>
            </a:pPr>
            <a:endParaRPr lang="en-US"/>
          </a:p>
        </p:txBody>
      </p:sp>
      <p:sp>
        <p:nvSpPr>
          <p:cNvPr id="4" name="Slide Number Placeholder 3">
            <a:extLst>
              <a:ext uri="{FF2B5EF4-FFF2-40B4-BE49-F238E27FC236}">
                <a16:creationId xmlns:a16="http://schemas.microsoft.com/office/drawing/2014/main" id="{FC29E001-4F6C-49B0-8E77-AC16B98D8220}"/>
              </a:ext>
            </a:extLst>
          </p:cNvPr>
          <p:cNvSpPr>
            <a:spLocks noGrp="1"/>
          </p:cNvSpPr>
          <p:nvPr>
            <p:ph type="sldNum" sz="quarter" idx="12"/>
          </p:nvPr>
        </p:nvSpPr>
        <p:spPr/>
        <p:txBody>
          <a:bodyPr/>
          <a:lstStyle/>
          <a:p>
            <a:fld id="{D57F1E4F-1CFF-5643-939E-217C01CDF565}" type="slidenum">
              <a:rPr lang="en-US" smtClean="0"/>
              <a:pPr/>
              <a:t>27</a:t>
            </a:fld>
            <a:endParaRPr lang="en-US" dirty="0"/>
          </a:p>
        </p:txBody>
      </p:sp>
    </p:spTree>
    <p:extLst>
      <p:ext uri="{BB962C8B-B14F-4D97-AF65-F5344CB8AC3E}">
        <p14:creationId xmlns:p14="http://schemas.microsoft.com/office/powerpoint/2010/main" val="25600965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CD75E5-C388-4C07-8BF3-3F6E3693F800}"/>
              </a:ext>
            </a:extLst>
          </p:cNvPr>
          <p:cNvSpPr>
            <a:spLocks noGrp="1"/>
          </p:cNvSpPr>
          <p:nvPr>
            <p:ph type="title"/>
          </p:nvPr>
        </p:nvSpPr>
        <p:spPr/>
        <p:txBody>
          <a:bodyPr/>
          <a:lstStyle/>
          <a:p>
            <a:r>
              <a:rPr lang="en-US" b="1">
                <a:latin typeface="Times New Roman"/>
                <a:cs typeface="Times New Roman"/>
              </a:rPr>
              <a:t>Advantages</a:t>
            </a:r>
          </a:p>
        </p:txBody>
      </p:sp>
      <p:sp>
        <p:nvSpPr>
          <p:cNvPr id="3" name="Content Placeholder 2">
            <a:extLst>
              <a:ext uri="{FF2B5EF4-FFF2-40B4-BE49-F238E27FC236}">
                <a16:creationId xmlns:a16="http://schemas.microsoft.com/office/drawing/2014/main" id="{1CF4924A-2CF9-4D41-814E-71CE501EED57}"/>
              </a:ext>
            </a:extLst>
          </p:cNvPr>
          <p:cNvSpPr>
            <a:spLocks noGrp="1"/>
          </p:cNvSpPr>
          <p:nvPr>
            <p:ph idx="1"/>
          </p:nvPr>
        </p:nvSpPr>
        <p:spPr/>
        <p:txBody>
          <a:bodyPr vert="horz" lIns="91440" tIns="45720" rIns="91440" bIns="45720" rtlCol="0" anchor="t">
            <a:normAutofit/>
          </a:bodyPr>
          <a:lstStyle/>
          <a:p>
            <a:r>
              <a:rPr lang="en-US" sz="2400">
                <a:latin typeface="Times New Roman"/>
                <a:cs typeface="Times New Roman"/>
              </a:rPr>
              <a:t>When users hands and eyes are busy, or users are handicapped, voice user interface has a clear advantage over graphic user interface</a:t>
            </a:r>
          </a:p>
          <a:p>
            <a:r>
              <a:rPr lang="en-US" sz="2400">
                <a:latin typeface="Times New Roman"/>
                <a:cs typeface="Times New Roman"/>
              </a:rPr>
              <a:t>Under harsh user not able to use a keyboard (e.g. in underwater or rescue operations), voice user interfaces perform better than graphic interfaces</a:t>
            </a:r>
          </a:p>
          <a:p>
            <a:endParaRPr lang="en-US" sz="2400">
              <a:latin typeface="Times New Roman"/>
              <a:cs typeface="Times New Roman"/>
            </a:endParaRPr>
          </a:p>
        </p:txBody>
      </p:sp>
      <p:sp>
        <p:nvSpPr>
          <p:cNvPr id="4" name="Slide Number Placeholder 3">
            <a:extLst>
              <a:ext uri="{FF2B5EF4-FFF2-40B4-BE49-F238E27FC236}">
                <a16:creationId xmlns:a16="http://schemas.microsoft.com/office/drawing/2014/main" id="{25F503BD-D5FF-4665-8D2C-B75EE3C0EE6F}"/>
              </a:ext>
            </a:extLst>
          </p:cNvPr>
          <p:cNvSpPr>
            <a:spLocks noGrp="1"/>
          </p:cNvSpPr>
          <p:nvPr>
            <p:ph type="sldNum" sz="quarter" idx="12"/>
          </p:nvPr>
        </p:nvSpPr>
        <p:spPr/>
        <p:txBody>
          <a:bodyPr/>
          <a:lstStyle/>
          <a:p>
            <a:fld id="{D57F1E4F-1CFF-5643-939E-217C01CDF565}" type="slidenum">
              <a:rPr lang="en-US" smtClean="0"/>
              <a:pPr/>
              <a:t>28</a:t>
            </a:fld>
            <a:endParaRPr lang="en-US" dirty="0"/>
          </a:p>
        </p:txBody>
      </p:sp>
    </p:spTree>
    <p:extLst>
      <p:ext uri="{BB962C8B-B14F-4D97-AF65-F5344CB8AC3E}">
        <p14:creationId xmlns:p14="http://schemas.microsoft.com/office/powerpoint/2010/main" val="371126390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A6780C-285A-4AE7-A4D4-DB6DCADB736B}"/>
              </a:ext>
            </a:extLst>
          </p:cNvPr>
          <p:cNvSpPr>
            <a:spLocks noGrp="1"/>
          </p:cNvSpPr>
          <p:nvPr>
            <p:ph type="title"/>
          </p:nvPr>
        </p:nvSpPr>
        <p:spPr/>
        <p:txBody>
          <a:bodyPr/>
          <a:lstStyle/>
          <a:p>
            <a:r>
              <a:rPr lang="en-US" b="1">
                <a:latin typeface="Times New Roman"/>
                <a:cs typeface="Times New Roman"/>
              </a:rPr>
              <a:t>Disadvantages</a:t>
            </a:r>
          </a:p>
        </p:txBody>
      </p:sp>
      <p:sp>
        <p:nvSpPr>
          <p:cNvPr id="3" name="Content Placeholder 2">
            <a:extLst>
              <a:ext uri="{FF2B5EF4-FFF2-40B4-BE49-F238E27FC236}">
                <a16:creationId xmlns:a16="http://schemas.microsoft.com/office/drawing/2014/main" id="{0ED31AB9-D104-42DA-91B6-6A4FE3A54BFA}"/>
              </a:ext>
            </a:extLst>
          </p:cNvPr>
          <p:cNvSpPr>
            <a:spLocks noGrp="1"/>
          </p:cNvSpPr>
          <p:nvPr>
            <p:ph idx="1"/>
          </p:nvPr>
        </p:nvSpPr>
        <p:spPr/>
        <p:txBody>
          <a:bodyPr vert="horz" lIns="91440" tIns="45720" rIns="91440" bIns="45720" rtlCol="0" anchor="t">
            <a:normAutofit/>
          </a:bodyPr>
          <a:lstStyle/>
          <a:p>
            <a:r>
              <a:rPr lang="en-US" sz="2400">
                <a:latin typeface="Times New Roman"/>
                <a:cs typeface="Times New Roman"/>
              </a:rPr>
              <a:t>The presence of background noise might have unwanted effects on the accuracy of the input that was read in, and what the users originally said</a:t>
            </a:r>
          </a:p>
          <a:p>
            <a:r>
              <a:rPr lang="en-US" sz="2400">
                <a:latin typeface="Times New Roman"/>
                <a:cs typeface="Times New Roman"/>
              </a:rPr>
              <a:t>Recognition errors might occur for similarly-pronounced words.</a:t>
            </a:r>
          </a:p>
          <a:p>
            <a:r>
              <a:rPr lang="en-US" sz="2400">
                <a:latin typeface="Times New Roman"/>
                <a:cs typeface="Times New Roman"/>
              </a:rPr>
              <a:t>Unstable recognition, people from different regions might have different ways to pronounce of certain words, hence the system might not be able to recognize them.</a:t>
            </a:r>
          </a:p>
          <a:p>
            <a:r>
              <a:rPr lang="en-US" sz="2400">
                <a:latin typeface="Times New Roman"/>
                <a:cs typeface="Times New Roman"/>
              </a:rPr>
              <a:t>When users are driving, voice user interface might become a distraction</a:t>
            </a:r>
          </a:p>
          <a:p>
            <a:endParaRPr lang="en-US"/>
          </a:p>
        </p:txBody>
      </p:sp>
      <p:sp>
        <p:nvSpPr>
          <p:cNvPr id="4" name="Slide Number Placeholder 3">
            <a:extLst>
              <a:ext uri="{FF2B5EF4-FFF2-40B4-BE49-F238E27FC236}">
                <a16:creationId xmlns:a16="http://schemas.microsoft.com/office/drawing/2014/main" id="{A6D9CFAB-4F38-4792-A6CE-D7A6BA7083E0}"/>
              </a:ext>
            </a:extLst>
          </p:cNvPr>
          <p:cNvSpPr>
            <a:spLocks noGrp="1"/>
          </p:cNvSpPr>
          <p:nvPr>
            <p:ph type="sldNum" sz="quarter" idx="12"/>
          </p:nvPr>
        </p:nvSpPr>
        <p:spPr/>
        <p:txBody>
          <a:bodyPr/>
          <a:lstStyle/>
          <a:p>
            <a:fld id="{D57F1E4F-1CFF-5643-939E-217C01CDF565}" type="slidenum">
              <a:rPr lang="en-US" smtClean="0"/>
              <a:pPr/>
              <a:t>29</a:t>
            </a:fld>
            <a:endParaRPr lang="en-US" dirty="0"/>
          </a:p>
        </p:txBody>
      </p:sp>
    </p:spTree>
    <p:extLst>
      <p:ext uri="{BB962C8B-B14F-4D97-AF65-F5344CB8AC3E}">
        <p14:creationId xmlns:p14="http://schemas.microsoft.com/office/powerpoint/2010/main" val="8749716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89CD78-31E8-4887-B18D-AE46D7934BF5}"/>
              </a:ext>
            </a:extLst>
          </p:cNvPr>
          <p:cNvSpPr>
            <a:spLocks noGrp="1"/>
          </p:cNvSpPr>
          <p:nvPr>
            <p:ph type="title"/>
          </p:nvPr>
        </p:nvSpPr>
        <p:spPr/>
        <p:txBody>
          <a:bodyPr>
            <a:normAutofit/>
          </a:bodyPr>
          <a:lstStyle/>
          <a:p>
            <a:r>
              <a:rPr lang="en-US" sz="5400" dirty="0">
                <a:latin typeface="Times New Roman" panose="02020603050405020304" pitchFamily="18" charset="0"/>
                <a:cs typeface="Times New Roman" panose="02020603050405020304" pitchFamily="18" charset="0"/>
              </a:rPr>
              <a:t>1. Navigation by selection   </a:t>
            </a:r>
          </a:p>
        </p:txBody>
      </p:sp>
      <p:sp>
        <p:nvSpPr>
          <p:cNvPr id="4" name="Content Placeholder 3">
            <a:extLst>
              <a:ext uri="{FF2B5EF4-FFF2-40B4-BE49-F238E27FC236}">
                <a16:creationId xmlns:a16="http://schemas.microsoft.com/office/drawing/2014/main" id="{9AB826D3-82D4-4B66-8EB0-86C5C7EDCD78}"/>
              </a:ext>
            </a:extLst>
          </p:cNvPr>
          <p:cNvSpPr>
            <a:spLocks noGrp="1"/>
          </p:cNvSpPr>
          <p:nvPr>
            <p:ph sz="half" idx="2"/>
          </p:nvPr>
        </p:nvSpPr>
        <p:spPr>
          <a:xfrm>
            <a:off x="2589212" y="1905000"/>
            <a:ext cx="4342893" cy="3998025"/>
          </a:xfrm>
        </p:spPr>
        <p:txBody>
          <a:bodyPr vert="horz" lIns="91440" tIns="45720" rIns="91440" bIns="45720" rtlCol="0" anchor="t">
            <a:normAutofit/>
          </a:bodyPr>
          <a:lstStyle/>
          <a:p>
            <a:r>
              <a:rPr lang="en-US" sz="2400" dirty="0">
                <a:latin typeface="Times New Roman" panose="02020603050405020304" pitchFamily="18" charset="0"/>
                <a:cs typeface="Times New Roman" panose="02020603050405020304" pitchFamily="18" charset="0"/>
              </a:rPr>
              <a:t>Enables users to know where they are and to steer themselves to their intended destination</a:t>
            </a:r>
          </a:p>
          <a:p>
            <a:r>
              <a:rPr lang="en-US" altLang="en-US" sz="2200" dirty="0">
                <a:latin typeface="Times New Roman" panose="02020603050405020304" pitchFamily="18" charset="0"/>
                <a:cs typeface="Times New Roman" panose="02020603050405020304" pitchFamily="18" charset="0"/>
              </a:rPr>
              <a:t>Is about getting work done or having fun through a series of actions, much like sailors who steer their boat to a harbor</a:t>
            </a:r>
          </a:p>
          <a:p>
            <a:endParaRPr lang="en-US" dirty="0">
              <a:latin typeface="Times New Roman" panose="02020603050405020304" pitchFamily="18" charset="0"/>
              <a:cs typeface="Times New Roman" panose="02020603050405020304" pitchFamily="18" charset="0"/>
            </a:endParaRPr>
          </a:p>
        </p:txBody>
      </p:sp>
      <p:pic>
        <p:nvPicPr>
          <p:cNvPr id="7" name="Picture 7">
            <a:extLst>
              <a:ext uri="{FF2B5EF4-FFF2-40B4-BE49-F238E27FC236}">
                <a16:creationId xmlns:a16="http://schemas.microsoft.com/office/drawing/2014/main" id="{ED9B7026-4936-44F7-8F2D-C2FF4CD2057C}"/>
              </a:ext>
            </a:extLst>
          </p:cNvPr>
          <p:cNvPicPr>
            <a:picLocks noGrp="1" noChangeAspect="1"/>
          </p:cNvPicPr>
          <p:nvPr>
            <p:ph sz="quarter" idx="4"/>
          </p:nvPr>
        </p:nvPicPr>
        <p:blipFill>
          <a:blip r:embed="rId2"/>
          <a:stretch>
            <a:fillRect/>
          </a:stretch>
        </p:blipFill>
        <p:spPr>
          <a:xfrm>
            <a:off x="7396995" y="1905000"/>
            <a:ext cx="4338674" cy="3642757"/>
          </a:xfrm>
          <a:prstGeom prst="rect">
            <a:avLst/>
          </a:prstGeom>
        </p:spPr>
      </p:pic>
      <p:sp>
        <p:nvSpPr>
          <p:cNvPr id="3" name="Slide Number Placeholder 2">
            <a:extLst>
              <a:ext uri="{FF2B5EF4-FFF2-40B4-BE49-F238E27FC236}">
                <a16:creationId xmlns:a16="http://schemas.microsoft.com/office/drawing/2014/main" id="{BCB269FD-C771-47BA-8294-D18E66A9315B}"/>
              </a:ext>
            </a:extLst>
          </p:cNvPr>
          <p:cNvSpPr>
            <a:spLocks noGrp="1"/>
          </p:cNvSpPr>
          <p:nvPr>
            <p:ph type="sldNum" sz="quarter" idx="12"/>
          </p:nvPr>
        </p:nvSpPr>
        <p:spPr/>
        <p:txBody>
          <a:bodyPr/>
          <a:lstStyle/>
          <a:p>
            <a:fld id="{D57F1E4F-1CFF-5643-939E-217C01CDF565}" type="slidenum">
              <a:rPr lang="en-US" smtClean="0"/>
              <a:pPr/>
              <a:t>3</a:t>
            </a:fld>
            <a:endParaRPr lang="en-US" dirty="0"/>
          </a:p>
        </p:txBody>
      </p:sp>
      <p:sp>
        <p:nvSpPr>
          <p:cNvPr id="8" name="Footer Placeholder 4">
            <a:extLst>
              <a:ext uri="{FF2B5EF4-FFF2-40B4-BE49-F238E27FC236}">
                <a16:creationId xmlns:a16="http://schemas.microsoft.com/office/drawing/2014/main" id="{FA16B4CE-8611-47B4-9CEE-2F91182C9910}"/>
              </a:ext>
            </a:extLst>
          </p:cNvPr>
          <p:cNvSpPr>
            <a:spLocks noGrp="1"/>
          </p:cNvSpPr>
          <p:nvPr>
            <p:ph type="ftr" sz="quarter" idx="11"/>
          </p:nvPr>
        </p:nvSpPr>
        <p:spPr>
          <a:xfrm>
            <a:off x="2589212" y="6056244"/>
            <a:ext cx="7619999" cy="444690"/>
          </a:xfrm>
        </p:spPr>
        <p:txBody>
          <a:bodyPr/>
          <a:lstStyle/>
          <a:p>
            <a:pPr algn="r"/>
            <a:r>
              <a:rPr lang="en-US" sz="1800" dirty="0">
                <a:latin typeface="Times New Roman" panose="02020603050405020304" pitchFamily="18" charset="0"/>
                <a:cs typeface="Times New Roman" panose="02020603050405020304" pitchFamily="18" charset="0"/>
              </a:rPr>
              <a:t>Vipul Chandoor</a:t>
            </a:r>
          </a:p>
        </p:txBody>
      </p:sp>
    </p:spTree>
    <p:extLst>
      <p:ext uri="{BB962C8B-B14F-4D97-AF65-F5344CB8AC3E}">
        <p14:creationId xmlns:p14="http://schemas.microsoft.com/office/powerpoint/2010/main" val="6232597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88D5E4-84FF-4A94-870C-9385DF842FB0}"/>
              </a:ext>
            </a:extLst>
          </p:cNvPr>
          <p:cNvSpPr>
            <a:spLocks noGrp="1"/>
          </p:cNvSpPr>
          <p:nvPr>
            <p:ph type="title"/>
          </p:nvPr>
        </p:nvSpPr>
        <p:spPr>
          <a:xfrm>
            <a:off x="2592925" y="624110"/>
            <a:ext cx="8911687" cy="878324"/>
          </a:xfrm>
        </p:spPr>
        <p:txBody>
          <a:bodyPr/>
          <a:lstStyle/>
          <a:p>
            <a:r>
              <a:rPr lang="en-US" b="1">
                <a:latin typeface="Times New Roman"/>
                <a:cs typeface="Times New Roman"/>
              </a:rPr>
              <a:t>Form Fill-in and Dialog Boxes</a:t>
            </a:r>
          </a:p>
        </p:txBody>
      </p:sp>
      <p:sp>
        <p:nvSpPr>
          <p:cNvPr id="3" name="Content Placeholder 2">
            <a:extLst>
              <a:ext uri="{FF2B5EF4-FFF2-40B4-BE49-F238E27FC236}">
                <a16:creationId xmlns:a16="http://schemas.microsoft.com/office/drawing/2014/main" id="{95F06BFE-5994-4DC7-87F1-C455F29C4D27}"/>
              </a:ext>
            </a:extLst>
          </p:cNvPr>
          <p:cNvSpPr>
            <a:spLocks noGrp="1"/>
          </p:cNvSpPr>
          <p:nvPr>
            <p:ph idx="1"/>
          </p:nvPr>
        </p:nvSpPr>
        <p:spPr>
          <a:xfrm>
            <a:off x="2589212" y="1630393"/>
            <a:ext cx="8915400" cy="4280829"/>
          </a:xfrm>
        </p:spPr>
        <p:txBody>
          <a:bodyPr vert="horz" lIns="91440" tIns="45720" rIns="91440" bIns="45720" rtlCol="0" anchor="t">
            <a:normAutofit/>
          </a:bodyPr>
          <a:lstStyle/>
          <a:p>
            <a:r>
              <a:rPr lang="en-US" sz="2400" b="1">
                <a:latin typeface="Times New Roman"/>
                <a:cs typeface="Times New Roman"/>
              </a:rPr>
              <a:t>Form Fill-in </a:t>
            </a:r>
            <a:r>
              <a:rPr lang="en-US" sz="2400">
                <a:latin typeface="Times New Roman"/>
                <a:cs typeface="Times New Roman"/>
              </a:rPr>
              <a:t>is a mean for interactive system to ask data or information from users.</a:t>
            </a:r>
          </a:p>
          <a:p>
            <a:r>
              <a:rPr lang="en-US" sz="2400">
                <a:latin typeface="Times New Roman"/>
                <a:cs typeface="Times New Roman"/>
              </a:rPr>
              <a:t>The user type the data in specific field </a:t>
            </a:r>
          </a:p>
          <a:p>
            <a:r>
              <a:rPr lang="en-US" sz="2400">
                <a:latin typeface="Times New Roman"/>
                <a:cs typeface="Arial"/>
              </a:rPr>
              <a:t>Appropriate when many fields of data must be entered</a:t>
            </a:r>
            <a:endParaRPr lang="en-US" sz="2400">
              <a:latin typeface="Times New Roman"/>
              <a:cs typeface="Times New Roman"/>
            </a:endParaRPr>
          </a:p>
          <a:p>
            <a:r>
              <a:rPr lang="en-US" sz="2400">
                <a:latin typeface="Times New Roman"/>
                <a:cs typeface="Arial"/>
              </a:rPr>
              <a:t>The TAB-key is used to switch among the various fields. The data in the form must be listed in the pre – defined form fields.</a:t>
            </a:r>
            <a:endParaRPr lang="en-US" sz="2400">
              <a:latin typeface="Times New Roman"/>
              <a:cs typeface="Times New Roman"/>
            </a:endParaRPr>
          </a:p>
          <a:p>
            <a:pPr marL="0" indent="0">
              <a:buNone/>
            </a:pPr>
            <a:endParaRPr lang="en-US" sz="2400">
              <a:latin typeface="Times New Roman"/>
              <a:cs typeface="Times New Roman"/>
            </a:endParaRPr>
          </a:p>
        </p:txBody>
      </p:sp>
      <p:sp>
        <p:nvSpPr>
          <p:cNvPr id="4" name="TextBox 3">
            <a:extLst>
              <a:ext uri="{FF2B5EF4-FFF2-40B4-BE49-F238E27FC236}">
                <a16:creationId xmlns:a16="http://schemas.microsoft.com/office/drawing/2014/main" id="{D7A2EA73-9324-4724-90BD-E849BEBE4FA4}"/>
              </a:ext>
            </a:extLst>
          </p:cNvPr>
          <p:cNvSpPr txBox="1"/>
          <p:nvPr/>
        </p:nvSpPr>
        <p:spPr>
          <a:xfrm>
            <a:off x="8074325" y="6032740"/>
            <a:ext cx="3332671" cy="383709"/>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err="1"/>
              <a:t>Divyaharshini</a:t>
            </a:r>
            <a:r>
              <a:rPr lang="en-US"/>
              <a:t> </a:t>
            </a:r>
            <a:r>
              <a:rPr lang="en-US" err="1"/>
              <a:t>Bheemireddy</a:t>
            </a:r>
          </a:p>
        </p:txBody>
      </p:sp>
      <p:sp>
        <p:nvSpPr>
          <p:cNvPr id="5" name="Slide Number Placeholder 4">
            <a:extLst>
              <a:ext uri="{FF2B5EF4-FFF2-40B4-BE49-F238E27FC236}">
                <a16:creationId xmlns:a16="http://schemas.microsoft.com/office/drawing/2014/main" id="{743DF5EE-F512-44E0-955E-B72A3BD62D09}"/>
              </a:ext>
            </a:extLst>
          </p:cNvPr>
          <p:cNvSpPr>
            <a:spLocks noGrp="1"/>
          </p:cNvSpPr>
          <p:nvPr>
            <p:ph type="sldNum" sz="quarter" idx="12"/>
          </p:nvPr>
        </p:nvSpPr>
        <p:spPr/>
        <p:txBody>
          <a:bodyPr/>
          <a:lstStyle/>
          <a:p>
            <a:fld id="{D57F1E4F-1CFF-5643-939E-217C01CDF565}" type="slidenum">
              <a:rPr lang="en-US" smtClean="0"/>
              <a:pPr/>
              <a:t>30</a:t>
            </a:fld>
            <a:endParaRPr lang="en-US" dirty="0"/>
          </a:p>
        </p:txBody>
      </p:sp>
    </p:spTree>
    <p:extLst>
      <p:ext uri="{BB962C8B-B14F-4D97-AF65-F5344CB8AC3E}">
        <p14:creationId xmlns:p14="http://schemas.microsoft.com/office/powerpoint/2010/main" val="291558124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EED0E9-2B68-4A66-BBD1-FB372F85151B}"/>
              </a:ext>
            </a:extLst>
          </p:cNvPr>
          <p:cNvSpPr>
            <a:spLocks noGrp="1"/>
          </p:cNvSpPr>
          <p:nvPr>
            <p:ph type="title"/>
          </p:nvPr>
        </p:nvSpPr>
        <p:spPr/>
        <p:txBody>
          <a:bodyPr>
            <a:normAutofit/>
          </a:bodyPr>
          <a:lstStyle/>
          <a:p>
            <a:br>
              <a:rPr lang="en-US"/>
            </a:br>
            <a:r>
              <a:rPr lang="en-US" sz="3600" b="1">
                <a:latin typeface="Times New Roman"/>
                <a:cs typeface="Times New Roman"/>
              </a:rPr>
              <a:t>Form Fill-in</a:t>
            </a:r>
          </a:p>
          <a:p>
            <a:endParaRPr lang="en-US"/>
          </a:p>
        </p:txBody>
      </p:sp>
      <p:pic>
        <p:nvPicPr>
          <p:cNvPr id="5" name="Picture 5" descr="A screenshot of a cell phone&#10;&#10;Description generated with high confidence">
            <a:extLst>
              <a:ext uri="{FF2B5EF4-FFF2-40B4-BE49-F238E27FC236}">
                <a16:creationId xmlns:a16="http://schemas.microsoft.com/office/drawing/2014/main" id="{773BAE1B-5C20-426A-A315-CD5A3AFC2D76}"/>
              </a:ext>
            </a:extLst>
          </p:cNvPr>
          <p:cNvPicPr>
            <a:picLocks noGrp="1" noChangeAspect="1"/>
          </p:cNvPicPr>
          <p:nvPr>
            <p:ph idx="1"/>
          </p:nvPr>
        </p:nvPicPr>
        <p:blipFill>
          <a:blip r:embed="rId2"/>
          <a:stretch>
            <a:fillRect/>
          </a:stretch>
        </p:blipFill>
        <p:spPr>
          <a:xfrm>
            <a:off x="5537566" y="446088"/>
            <a:ext cx="5429776" cy="5659378"/>
          </a:xfrm>
          <a:prstGeom prst="rect">
            <a:avLst/>
          </a:prstGeom>
        </p:spPr>
      </p:pic>
      <p:sp>
        <p:nvSpPr>
          <p:cNvPr id="4" name="Text Placeholder 3">
            <a:extLst>
              <a:ext uri="{FF2B5EF4-FFF2-40B4-BE49-F238E27FC236}">
                <a16:creationId xmlns:a16="http://schemas.microsoft.com/office/drawing/2014/main" id="{9B6FF05F-57FE-49A6-96E0-3ADCCB4D5690}"/>
              </a:ext>
            </a:extLst>
          </p:cNvPr>
          <p:cNvSpPr>
            <a:spLocks noGrp="1"/>
          </p:cNvSpPr>
          <p:nvPr>
            <p:ph type="body" sz="half" idx="2"/>
          </p:nvPr>
        </p:nvSpPr>
        <p:spPr/>
        <p:txBody>
          <a:bodyPr vert="horz" lIns="91440" tIns="45720" rIns="91440" bIns="45720" rtlCol="0" anchor="t">
            <a:normAutofit/>
          </a:bodyPr>
          <a:lstStyle/>
          <a:p>
            <a:r>
              <a:rPr lang="en-US" sz="2400">
                <a:latin typeface="Times New Roman"/>
                <a:cs typeface="Times New Roman"/>
              </a:rPr>
              <a:t>Fill-in application form:</a:t>
            </a:r>
          </a:p>
          <a:p>
            <a:br>
              <a:rPr lang="en-US"/>
            </a:br>
            <a:endParaRPr lang="en-US" sz="2400">
              <a:latin typeface="Times New Roman"/>
              <a:cs typeface="Times New Roman"/>
            </a:endParaRPr>
          </a:p>
          <a:p>
            <a:endParaRPr lang="en-US" sz="2400">
              <a:latin typeface="Times New Roman"/>
              <a:cs typeface="Times New Roman"/>
            </a:endParaRPr>
          </a:p>
        </p:txBody>
      </p:sp>
      <p:sp>
        <p:nvSpPr>
          <p:cNvPr id="7" name="TextBox 6">
            <a:extLst>
              <a:ext uri="{FF2B5EF4-FFF2-40B4-BE49-F238E27FC236}">
                <a16:creationId xmlns:a16="http://schemas.microsoft.com/office/drawing/2014/main" id="{C0612147-67D3-4E08-AA74-CE9E0594967D}"/>
              </a:ext>
            </a:extLst>
          </p:cNvPr>
          <p:cNvSpPr txBox="1"/>
          <p:nvPr/>
        </p:nvSpPr>
        <p:spPr>
          <a:xfrm>
            <a:off x="8405005" y="6104626"/>
            <a:ext cx="3260784"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err="1"/>
              <a:t>Divyaharshini</a:t>
            </a:r>
            <a:r>
              <a:rPr lang="en-US"/>
              <a:t> </a:t>
            </a:r>
            <a:r>
              <a:rPr lang="en-US" err="1"/>
              <a:t>Bheemireddy</a:t>
            </a:r>
          </a:p>
        </p:txBody>
      </p:sp>
      <p:sp>
        <p:nvSpPr>
          <p:cNvPr id="6" name="Slide Number Placeholder 5">
            <a:extLst>
              <a:ext uri="{FF2B5EF4-FFF2-40B4-BE49-F238E27FC236}">
                <a16:creationId xmlns:a16="http://schemas.microsoft.com/office/drawing/2014/main" id="{B1657D1F-174D-4220-A797-424C7ACA0C78}"/>
              </a:ext>
            </a:extLst>
          </p:cNvPr>
          <p:cNvSpPr>
            <a:spLocks noGrp="1"/>
          </p:cNvSpPr>
          <p:nvPr>
            <p:ph type="sldNum" sz="quarter" idx="12"/>
          </p:nvPr>
        </p:nvSpPr>
        <p:spPr/>
        <p:txBody>
          <a:bodyPr/>
          <a:lstStyle/>
          <a:p>
            <a:fld id="{D57F1E4F-1CFF-5643-939E-217C01CDF565}" type="slidenum">
              <a:rPr lang="en-US" smtClean="0"/>
              <a:pPr/>
              <a:t>31</a:t>
            </a:fld>
            <a:endParaRPr lang="en-US" dirty="0"/>
          </a:p>
        </p:txBody>
      </p:sp>
    </p:spTree>
    <p:extLst>
      <p:ext uri="{BB962C8B-B14F-4D97-AF65-F5344CB8AC3E}">
        <p14:creationId xmlns:p14="http://schemas.microsoft.com/office/powerpoint/2010/main" val="24265551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AD3467-5462-4EFB-A5FF-2E8B25E9AD91}"/>
              </a:ext>
            </a:extLst>
          </p:cNvPr>
          <p:cNvSpPr>
            <a:spLocks noGrp="1"/>
          </p:cNvSpPr>
          <p:nvPr>
            <p:ph type="title"/>
          </p:nvPr>
        </p:nvSpPr>
        <p:spPr>
          <a:xfrm>
            <a:off x="2592925" y="624110"/>
            <a:ext cx="8911687" cy="748928"/>
          </a:xfrm>
        </p:spPr>
        <p:txBody>
          <a:bodyPr>
            <a:normAutofit fontScale="90000"/>
          </a:bodyPr>
          <a:lstStyle/>
          <a:p>
            <a:r>
              <a:rPr lang="en-US" b="1">
                <a:latin typeface="Times New Roman"/>
                <a:cs typeface="Times New Roman"/>
              </a:rPr>
              <a:t>Data Entry with Form Fill-in</a:t>
            </a:r>
          </a:p>
          <a:p>
            <a:br>
              <a:rPr lang="en-US"/>
            </a:br>
            <a:endParaRPr lang="en-US" b="1">
              <a:latin typeface="Times New Roman"/>
              <a:cs typeface="Times New Roman"/>
            </a:endParaRPr>
          </a:p>
          <a:p>
            <a:endParaRPr lang="en-US" b="1">
              <a:latin typeface="Times New Roman"/>
              <a:cs typeface="Times New Roman"/>
            </a:endParaRPr>
          </a:p>
        </p:txBody>
      </p:sp>
      <p:sp>
        <p:nvSpPr>
          <p:cNvPr id="3" name="Content Placeholder 2">
            <a:extLst>
              <a:ext uri="{FF2B5EF4-FFF2-40B4-BE49-F238E27FC236}">
                <a16:creationId xmlns:a16="http://schemas.microsoft.com/office/drawing/2014/main" id="{D0553BEC-0D20-40F0-B118-8D6D6B9A12F8}"/>
              </a:ext>
            </a:extLst>
          </p:cNvPr>
          <p:cNvSpPr>
            <a:spLocks noGrp="1"/>
          </p:cNvSpPr>
          <p:nvPr>
            <p:ph idx="1"/>
          </p:nvPr>
        </p:nvSpPr>
        <p:spPr>
          <a:xfrm>
            <a:off x="2589212" y="1443487"/>
            <a:ext cx="8915400" cy="4467735"/>
          </a:xfrm>
        </p:spPr>
        <p:txBody>
          <a:bodyPr vert="horz" lIns="91440" tIns="45720" rIns="91440" bIns="45720" rtlCol="0" anchor="t">
            <a:normAutofit fontScale="92500" lnSpcReduction="20000"/>
          </a:bodyPr>
          <a:lstStyle/>
          <a:p>
            <a:r>
              <a:rPr lang="en-US" sz="2000" b="1">
                <a:latin typeface="Times New Roman"/>
                <a:cs typeface="Times New Roman"/>
              </a:rPr>
              <a:t>Form Fill-in</a:t>
            </a:r>
            <a:endParaRPr lang="en-US" sz="2000">
              <a:latin typeface="Times New Roman"/>
              <a:cs typeface="Times New Roman"/>
            </a:endParaRPr>
          </a:p>
          <a:p>
            <a:r>
              <a:rPr lang="en-US" sz="2000">
                <a:latin typeface="Times New Roman"/>
                <a:cs typeface="Times New Roman"/>
              </a:rPr>
              <a:t>Appropriate when many fields of data must be entered:</a:t>
            </a:r>
          </a:p>
          <a:p>
            <a:pPr>
              <a:buChar char="•"/>
            </a:pPr>
            <a:r>
              <a:rPr lang="en-US" sz="2000">
                <a:latin typeface="Times New Roman"/>
                <a:cs typeface="Times New Roman"/>
              </a:rPr>
              <a:t>Full complement of information is visible to user</a:t>
            </a:r>
          </a:p>
          <a:p>
            <a:pPr>
              <a:buChar char="•"/>
            </a:pPr>
            <a:r>
              <a:rPr lang="en-US" sz="2000">
                <a:latin typeface="Times New Roman"/>
                <a:cs typeface="Times New Roman"/>
              </a:rPr>
              <a:t>Display resembles familiar paper forms</a:t>
            </a:r>
          </a:p>
          <a:p>
            <a:pPr>
              <a:buChar char="•"/>
            </a:pPr>
            <a:r>
              <a:rPr lang="en-US" sz="2000">
                <a:latin typeface="Times New Roman"/>
                <a:cs typeface="Times New Roman"/>
              </a:rPr>
              <a:t>Few instructions are required for many types of entries</a:t>
            </a:r>
          </a:p>
          <a:p>
            <a:pPr algn="just"/>
            <a:r>
              <a:rPr lang="en-US" sz="2000">
                <a:latin typeface="Times New Roman"/>
                <a:cs typeface="Times New Roman"/>
              </a:rPr>
              <a:t>Users must be familiar with:</a:t>
            </a:r>
          </a:p>
          <a:p>
            <a:pPr algn="just">
              <a:buFont typeface="'Wingdings 3',Sans-Serif" charset="2"/>
              <a:buChar char="•"/>
            </a:pPr>
            <a:r>
              <a:rPr lang="en-US" sz="2000">
                <a:latin typeface="Times New Roman"/>
                <a:cs typeface="Times New Roman"/>
              </a:rPr>
              <a:t>Keyboards</a:t>
            </a:r>
          </a:p>
          <a:p>
            <a:pPr algn="just">
              <a:buFont typeface="'Wingdings 3',Sans-Serif" charset="2"/>
              <a:buChar char="•"/>
            </a:pPr>
            <a:r>
              <a:rPr lang="en-US" sz="2000">
                <a:latin typeface="Times New Roman"/>
                <a:cs typeface="Times New Roman"/>
              </a:rPr>
              <a:t>Use of TAB key or mouse to move the cursor</a:t>
            </a:r>
          </a:p>
          <a:p>
            <a:pPr algn="just">
              <a:buFont typeface="'Wingdings 3',Sans-Serif" charset="2"/>
              <a:buChar char="•"/>
            </a:pPr>
            <a:r>
              <a:rPr lang="en-US" sz="2000">
                <a:latin typeface="Times New Roman"/>
                <a:cs typeface="Times New Roman"/>
              </a:rPr>
              <a:t>Error correction methods</a:t>
            </a:r>
          </a:p>
          <a:p>
            <a:pPr algn="just">
              <a:buFont typeface="'Wingdings 3',Sans-Serif" charset="2"/>
              <a:buChar char="•"/>
            </a:pPr>
            <a:r>
              <a:rPr lang="en-US" sz="2000">
                <a:latin typeface="Times New Roman"/>
                <a:cs typeface="Times New Roman"/>
              </a:rPr>
              <a:t>Field-label meanings</a:t>
            </a:r>
          </a:p>
          <a:p>
            <a:pPr algn="just">
              <a:buFont typeface="'Wingdings 3',Sans-Serif" charset="2"/>
              <a:buChar char="•"/>
            </a:pPr>
            <a:r>
              <a:rPr lang="en-US" sz="2000">
                <a:latin typeface="Times New Roman"/>
                <a:cs typeface="Times New Roman"/>
              </a:rPr>
              <a:t>Permissible field contents</a:t>
            </a:r>
          </a:p>
          <a:p>
            <a:pPr algn="just">
              <a:buFont typeface="'Wingdings 3',Sans-Serif" charset="2"/>
              <a:buChar char="•"/>
            </a:pPr>
            <a:r>
              <a:rPr lang="en-US" sz="2000">
                <a:latin typeface="Times New Roman"/>
                <a:cs typeface="Times New Roman"/>
              </a:rPr>
              <a:t>Use of the ENTER and/or RETURN key</a:t>
            </a:r>
          </a:p>
          <a:p>
            <a:pPr algn="just">
              <a:buFont typeface="'Wingdings 3',Sans-Serif" charset="2"/>
              <a:buChar char="•"/>
            </a:pPr>
            <a:endParaRPr lang="en-US" sz="2000">
              <a:latin typeface="Times New Roman"/>
              <a:cs typeface="Times New Roman"/>
            </a:endParaRPr>
          </a:p>
          <a:p>
            <a:pPr>
              <a:buChar char="•"/>
            </a:pPr>
            <a:endParaRPr lang="en-US" sz="2000">
              <a:latin typeface="Times New Roman"/>
              <a:cs typeface="Times New Roman"/>
            </a:endParaRPr>
          </a:p>
        </p:txBody>
      </p:sp>
      <p:sp>
        <p:nvSpPr>
          <p:cNvPr id="4" name="TextBox 3">
            <a:extLst>
              <a:ext uri="{FF2B5EF4-FFF2-40B4-BE49-F238E27FC236}">
                <a16:creationId xmlns:a16="http://schemas.microsoft.com/office/drawing/2014/main" id="{9B4E4BC4-060C-4EC3-8313-9873736C5D26}"/>
              </a:ext>
            </a:extLst>
          </p:cNvPr>
          <p:cNvSpPr txBox="1"/>
          <p:nvPr/>
        </p:nvSpPr>
        <p:spPr>
          <a:xfrm>
            <a:off x="8203721" y="6047117"/>
            <a:ext cx="3188898"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err="1"/>
              <a:t>Divyaharshini</a:t>
            </a:r>
            <a:r>
              <a:rPr lang="en-US"/>
              <a:t> </a:t>
            </a:r>
            <a:r>
              <a:rPr lang="en-US" err="1"/>
              <a:t>Bheemireddy</a:t>
            </a:r>
          </a:p>
        </p:txBody>
      </p:sp>
      <p:sp>
        <p:nvSpPr>
          <p:cNvPr id="5" name="Slide Number Placeholder 4">
            <a:extLst>
              <a:ext uri="{FF2B5EF4-FFF2-40B4-BE49-F238E27FC236}">
                <a16:creationId xmlns:a16="http://schemas.microsoft.com/office/drawing/2014/main" id="{4152E59E-8453-443F-8FD6-1DD72F052307}"/>
              </a:ext>
            </a:extLst>
          </p:cNvPr>
          <p:cNvSpPr>
            <a:spLocks noGrp="1"/>
          </p:cNvSpPr>
          <p:nvPr>
            <p:ph type="sldNum" sz="quarter" idx="12"/>
          </p:nvPr>
        </p:nvSpPr>
        <p:spPr/>
        <p:txBody>
          <a:bodyPr/>
          <a:lstStyle/>
          <a:p>
            <a:fld id="{D57F1E4F-1CFF-5643-939E-217C01CDF565}" type="slidenum">
              <a:rPr lang="en-US" smtClean="0"/>
              <a:pPr/>
              <a:t>32</a:t>
            </a:fld>
            <a:endParaRPr lang="en-US" dirty="0"/>
          </a:p>
        </p:txBody>
      </p:sp>
    </p:spTree>
    <p:extLst>
      <p:ext uri="{BB962C8B-B14F-4D97-AF65-F5344CB8AC3E}">
        <p14:creationId xmlns:p14="http://schemas.microsoft.com/office/powerpoint/2010/main" val="7844154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5" name="Group 7">
            <a:extLst>
              <a:ext uri="{FF2B5EF4-FFF2-40B4-BE49-F238E27FC236}">
                <a16:creationId xmlns:a16="http://schemas.microsoft.com/office/drawing/2014/main" id="{8CD25866-F15D-40A4-AEC5-47C044637AB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9" name="Freeform 11">
              <a:extLst>
                <a:ext uri="{FF2B5EF4-FFF2-40B4-BE49-F238E27FC236}">
                  <a16:creationId xmlns:a16="http://schemas.microsoft.com/office/drawing/2014/main" id="{DCB8E995-36E8-40B6-82D4-F52DE2987B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10" name="Freeform 12">
              <a:extLst>
                <a:ext uri="{FF2B5EF4-FFF2-40B4-BE49-F238E27FC236}">
                  <a16:creationId xmlns:a16="http://schemas.microsoft.com/office/drawing/2014/main" id="{DF54AEB5-68B5-46AE-B8F0-EEBE5DFED8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11" name="Freeform 13">
              <a:extLst>
                <a:ext uri="{FF2B5EF4-FFF2-40B4-BE49-F238E27FC236}">
                  <a16:creationId xmlns:a16="http://schemas.microsoft.com/office/drawing/2014/main" id="{E3F708CB-F094-4EE7-8AD5-A462F1DF8B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12" name="Freeform 14">
              <a:extLst>
                <a:ext uri="{FF2B5EF4-FFF2-40B4-BE49-F238E27FC236}">
                  <a16:creationId xmlns:a16="http://schemas.microsoft.com/office/drawing/2014/main" id="{ECFCFB22-E8B5-4FAC-A354-E7E0CE6F2B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13" name="Freeform 15">
              <a:extLst>
                <a:ext uri="{FF2B5EF4-FFF2-40B4-BE49-F238E27FC236}">
                  <a16:creationId xmlns:a16="http://schemas.microsoft.com/office/drawing/2014/main" id="{ED1DB3B4-A6DC-476F-986E-DF361EE842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14" name="Freeform 16">
              <a:extLst>
                <a:ext uri="{FF2B5EF4-FFF2-40B4-BE49-F238E27FC236}">
                  <a16:creationId xmlns:a16="http://schemas.microsoft.com/office/drawing/2014/main" id="{4EE13DFA-3489-4DE6-9154-34D9CB4005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15" name="Freeform 17">
              <a:extLst>
                <a:ext uri="{FF2B5EF4-FFF2-40B4-BE49-F238E27FC236}">
                  <a16:creationId xmlns:a16="http://schemas.microsoft.com/office/drawing/2014/main" id="{5CD12D51-F9A8-4CC9-B9C9-206EAFD8C1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16" name="Freeform 18">
              <a:extLst>
                <a:ext uri="{FF2B5EF4-FFF2-40B4-BE49-F238E27FC236}">
                  <a16:creationId xmlns:a16="http://schemas.microsoft.com/office/drawing/2014/main" id="{266B326C-1178-40F9-A265-6067D363B4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17" name="Freeform 19">
              <a:extLst>
                <a:ext uri="{FF2B5EF4-FFF2-40B4-BE49-F238E27FC236}">
                  <a16:creationId xmlns:a16="http://schemas.microsoft.com/office/drawing/2014/main" id="{12F3B319-F00B-4755-BC54-95511E21DB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18" name="Freeform 20">
              <a:extLst>
                <a:ext uri="{FF2B5EF4-FFF2-40B4-BE49-F238E27FC236}">
                  <a16:creationId xmlns:a16="http://schemas.microsoft.com/office/drawing/2014/main" id="{3079D7BD-8A3F-47F6-8407-D9DA96FF35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19" name="Freeform 21">
              <a:extLst>
                <a:ext uri="{FF2B5EF4-FFF2-40B4-BE49-F238E27FC236}">
                  <a16:creationId xmlns:a16="http://schemas.microsoft.com/office/drawing/2014/main" id="{1F97C31C-8585-43FB-924B-8ADD651233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20" name="Freeform 22">
              <a:extLst>
                <a:ext uri="{FF2B5EF4-FFF2-40B4-BE49-F238E27FC236}">
                  <a16:creationId xmlns:a16="http://schemas.microsoft.com/office/drawing/2014/main" id="{A33E1C89-7E74-49BF-A5D1-9A352ED03E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6" name="Group 21">
            <a:extLst>
              <a:ext uri="{FF2B5EF4-FFF2-40B4-BE49-F238E27FC236}">
                <a16:creationId xmlns:a16="http://schemas.microsoft.com/office/drawing/2014/main" id="{0C4A17ED-96AA-44A6-A050-E1A7A1CDD9E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p:grpSpPr>
        <p:sp>
          <p:nvSpPr>
            <p:cNvPr id="23" name="Freeform 27">
              <a:extLst>
                <a:ext uri="{FF2B5EF4-FFF2-40B4-BE49-F238E27FC236}">
                  <a16:creationId xmlns:a16="http://schemas.microsoft.com/office/drawing/2014/main" id="{FBB2A87E-3E24-4A6F-9FD8-0F1436D4D3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24" name="Freeform 28">
              <a:extLst>
                <a:ext uri="{FF2B5EF4-FFF2-40B4-BE49-F238E27FC236}">
                  <a16:creationId xmlns:a16="http://schemas.microsoft.com/office/drawing/2014/main" id="{257F945B-2AA3-4328-BFF5-20DE64011B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25" name="Freeform 29">
              <a:extLst>
                <a:ext uri="{FF2B5EF4-FFF2-40B4-BE49-F238E27FC236}">
                  <a16:creationId xmlns:a16="http://schemas.microsoft.com/office/drawing/2014/main" id="{E1A7230F-6A6F-403C-9D83-7176E28525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26" name="Freeform 30">
              <a:extLst>
                <a:ext uri="{FF2B5EF4-FFF2-40B4-BE49-F238E27FC236}">
                  <a16:creationId xmlns:a16="http://schemas.microsoft.com/office/drawing/2014/main" id="{E33E315A-9CB0-460E-A8B7-0A064BBFA0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27" name="Freeform 31">
              <a:extLst>
                <a:ext uri="{FF2B5EF4-FFF2-40B4-BE49-F238E27FC236}">
                  <a16:creationId xmlns:a16="http://schemas.microsoft.com/office/drawing/2014/main" id="{22CAAD33-CFAD-4E61-82AE-0C6F838530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28" name="Freeform 32">
              <a:extLst>
                <a:ext uri="{FF2B5EF4-FFF2-40B4-BE49-F238E27FC236}">
                  <a16:creationId xmlns:a16="http://schemas.microsoft.com/office/drawing/2014/main" id="{1A20E13C-2540-4000-A13B-8F781100E3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29" name="Freeform 33">
              <a:extLst>
                <a:ext uri="{FF2B5EF4-FFF2-40B4-BE49-F238E27FC236}">
                  <a16:creationId xmlns:a16="http://schemas.microsoft.com/office/drawing/2014/main" id="{51EF0A01-E03D-448B-B12E-D5BFC6D0D2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30" name="Freeform 34">
              <a:extLst>
                <a:ext uri="{FF2B5EF4-FFF2-40B4-BE49-F238E27FC236}">
                  <a16:creationId xmlns:a16="http://schemas.microsoft.com/office/drawing/2014/main" id="{58286A03-168E-477B-8876-2C53E4950D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31" name="Freeform 35">
              <a:extLst>
                <a:ext uri="{FF2B5EF4-FFF2-40B4-BE49-F238E27FC236}">
                  <a16:creationId xmlns:a16="http://schemas.microsoft.com/office/drawing/2014/main" id="{3DFFC705-1899-4E4C-AE76-F85BAF2F66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32" name="Freeform 36">
              <a:extLst>
                <a:ext uri="{FF2B5EF4-FFF2-40B4-BE49-F238E27FC236}">
                  <a16:creationId xmlns:a16="http://schemas.microsoft.com/office/drawing/2014/main" id="{01C9598D-BDF6-4A24-83B6-4DCA4D1349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33" name="Freeform 37">
              <a:extLst>
                <a:ext uri="{FF2B5EF4-FFF2-40B4-BE49-F238E27FC236}">
                  <a16:creationId xmlns:a16="http://schemas.microsoft.com/office/drawing/2014/main" id="{950C8213-67CD-4DEF-AA44-8BB3101392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34" name="Freeform 38">
              <a:extLst>
                <a:ext uri="{FF2B5EF4-FFF2-40B4-BE49-F238E27FC236}">
                  <a16:creationId xmlns:a16="http://schemas.microsoft.com/office/drawing/2014/main" id="{2016FE1D-E3EB-4CF6-809B-159872CC78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35">
            <a:extLst>
              <a:ext uri="{FF2B5EF4-FFF2-40B4-BE49-F238E27FC236}">
                <a16:creationId xmlns:a16="http://schemas.microsoft.com/office/drawing/2014/main" id="{CE6C63DC-BAE4-42B6-8FDF-F6467C2D23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1" name="Freeform 11">
            <a:extLst>
              <a:ext uri="{FF2B5EF4-FFF2-40B4-BE49-F238E27FC236}">
                <a16:creationId xmlns:a16="http://schemas.microsoft.com/office/drawing/2014/main" id="{BFE4781A-41C7-4F27-8792-A74EFB8E5C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useBgFill="1">
        <p:nvSpPr>
          <p:cNvPr id="35" name="Rectangle 39">
            <a:extLst>
              <a:ext uri="{FF2B5EF4-FFF2-40B4-BE49-F238E27FC236}">
                <a16:creationId xmlns:a16="http://schemas.microsoft.com/office/drawing/2014/main" id="{0A46F010-D160-4609-8979-FFD8C1EA6C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99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41">
            <a:extLst>
              <a:ext uri="{FF2B5EF4-FFF2-40B4-BE49-F238E27FC236}">
                <a16:creationId xmlns:a16="http://schemas.microsoft.com/office/drawing/2014/main" id="{81B8C4F6-C3AC-4C94-8EC7-E4F7B7E9CD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285151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9" name="Group 43">
            <a:extLst>
              <a:ext uri="{FF2B5EF4-FFF2-40B4-BE49-F238E27FC236}">
                <a16:creationId xmlns:a16="http://schemas.microsoft.com/office/drawing/2014/main" id="{0B789310-9859-4942-98C8-3D2F12AAAE7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a:solidFill>
            <a:schemeClr val="tx2">
              <a:lumMod val="60000"/>
              <a:lumOff val="40000"/>
              <a:alpha val="40000"/>
            </a:schemeClr>
          </a:solidFill>
        </p:grpSpPr>
        <p:sp>
          <p:nvSpPr>
            <p:cNvPr id="45" name="Freeform 11">
              <a:extLst>
                <a:ext uri="{FF2B5EF4-FFF2-40B4-BE49-F238E27FC236}">
                  <a16:creationId xmlns:a16="http://schemas.microsoft.com/office/drawing/2014/main" id="{FE9E5460-2AA9-4786-B69C-23DBEF3568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grpFill/>
            <a:ln>
              <a:noFill/>
            </a:ln>
          </p:spPr>
        </p:sp>
        <p:sp>
          <p:nvSpPr>
            <p:cNvPr id="41" name="Freeform 12">
              <a:extLst>
                <a:ext uri="{FF2B5EF4-FFF2-40B4-BE49-F238E27FC236}">
                  <a16:creationId xmlns:a16="http://schemas.microsoft.com/office/drawing/2014/main" id="{E344A2AF-3860-4427-B13E-98021C17AB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grpFill/>
            <a:ln>
              <a:noFill/>
            </a:ln>
          </p:spPr>
        </p:sp>
        <p:sp>
          <p:nvSpPr>
            <p:cNvPr id="47" name="Freeform 13">
              <a:extLst>
                <a:ext uri="{FF2B5EF4-FFF2-40B4-BE49-F238E27FC236}">
                  <a16:creationId xmlns:a16="http://schemas.microsoft.com/office/drawing/2014/main" id="{DDBDD44E-1DC0-48AB-8FEC-E098D91974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grpFill/>
            <a:ln>
              <a:noFill/>
            </a:ln>
          </p:spPr>
        </p:sp>
        <p:sp>
          <p:nvSpPr>
            <p:cNvPr id="48" name="Freeform 14">
              <a:extLst>
                <a:ext uri="{FF2B5EF4-FFF2-40B4-BE49-F238E27FC236}">
                  <a16:creationId xmlns:a16="http://schemas.microsoft.com/office/drawing/2014/main" id="{3151FF3E-5E3F-4D82-A684-0003BACEA8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grpFill/>
            <a:ln>
              <a:noFill/>
            </a:ln>
          </p:spPr>
        </p:sp>
        <p:sp>
          <p:nvSpPr>
            <p:cNvPr id="49" name="Freeform 15">
              <a:extLst>
                <a:ext uri="{FF2B5EF4-FFF2-40B4-BE49-F238E27FC236}">
                  <a16:creationId xmlns:a16="http://schemas.microsoft.com/office/drawing/2014/main" id="{C6CBF27E-7F0C-4489-95A7-82DE1C0460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grpFill/>
            <a:ln>
              <a:noFill/>
            </a:ln>
          </p:spPr>
        </p:sp>
        <p:sp>
          <p:nvSpPr>
            <p:cNvPr id="50" name="Freeform 16">
              <a:extLst>
                <a:ext uri="{FF2B5EF4-FFF2-40B4-BE49-F238E27FC236}">
                  <a16:creationId xmlns:a16="http://schemas.microsoft.com/office/drawing/2014/main" id="{233BE304-221E-425E-A484-4B2E5F405B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grpFill/>
            <a:ln>
              <a:noFill/>
            </a:ln>
          </p:spPr>
        </p:sp>
        <p:sp>
          <p:nvSpPr>
            <p:cNvPr id="51" name="Freeform 17">
              <a:extLst>
                <a:ext uri="{FF2B5EF4-FFF2-40B4-BE49-F238E27FC236}">
                  <a16:creationId xmlns:a16="http://schemas.microsoft.com/office/drawing/2014/main" id="{10D5734E-EAEA-4A08-86A9-39BD5563EC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grpFill/>
            <a:ln>
              <a:noFill/>
            </a:ln>
          </p:spPr>
        </p:sp>
        <p:sp>
          <p:nvSpPr>
            <p:cNvPr id="52" name="Freeform 18">
              <a:extLst>
                <a:ext uri="{FF2B5EF4-FFF2-40B4-BE49-F238E27FC236}">
                  <a16:creationId xmlns:a16="http://schemas.microsoft.com/office/drawing/2014/main" id="{4D47FE86-98D1-4E35-86E4-16E9A19A64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grpFill/>
            <a:ln>
              <a:noFill/>
            </a:ln>
          </p:spPr>
        </p:sp>
        <p:sp>
          <p:nvSpPr>
            <p:cNvPr id="53" name="Freeform 19">
              <a:extLst>
                <a:ext uri="{FF2B5EF4-FFF2-40B4-BE49-F238E27FC236}">
                  <a16:creationId xmlns:a16="http://schemas.microsoft.com/office/drawing/2014/main" id="{F00661F9-B224-4DB1-8EFB-ABF9402BDE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grpFill/>
            <a:ln>
              <a:noFill/>
            </a:ln>
          </p:spPr>
        </p:sp>
        <p:sp>
          <p:nvSpPr>
            <p:cNvPr id="54" name="Freeform 20">
              <a:extLst>
                <a:ext uri="{FF2B5EF4-FFF2-40B4-BE49-F238E27FC236}">
                  <a16:creationId xmlns:a16="http://schemas.microsoft.com/office/drawing/2014/main" id="{679DCB4E-8D36-4B7A-AF0C-8399F113AE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grpFill/>
            <a:ln>
              <a:noFill/>
            </a:ln>
          </p:spPr>
        </p:sp>
        <p:sp>
          <p:nvSpPr>
            <p:cNvPr id="55" name="Freeform 21">
              <a:extLst>
                <a:ext uri="{FF2B5EF4-FFF2-40B4-BE49-F238E27FC236}">
                  <a16:creationId xmlns:a16="http://schemas.microsoft.com/office/drawing/2014/main" id="{4FAD51F6-D24C-4FD6-BEAE-41F0E5A825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grpFill/>
            <a:ln>
              <a:noFill/>
            </a:ln>
          </p:spPr>
        </p:sp>
        <p:sp>
          <p:nvSpPr>
            <p:cNvPr id="56" name="Freeform 22">
              <a:extLst>
                <a:ext uri="{FF2B5EF4-FFF2-40B4-BE49-F238E27FC236}">
                  <a16:creationId xmlns:a16="http://schemas.microsoft.com/office/drawing/2014/main" id="{87AC773F-6D31-458A-9DD7-76566C8A9C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grpFill/>
            <a:ln>
              <a:noFill/>
            </a:ln>
          </p:spPr>
        </p:sp>
      </p:grpSp>
      <p:grpSp>
        <p:nvGrpSpPr>
          <p:cNvPr id="58" name="Group 57">
            <a:extLst>
              <a:ext uri="{FF2B5EF4-FFF2-40B4-BE49-F238E27FC236}">
                <a16:creationId xmlns:a16="http://schemas.microsoft.com/office/drawing/2014/main" id="{6F1CEC7A-E419-4950-AA57-B00546C29CA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a:solidFill>
            <a:schemeClr val="tx2">
              <a:lumMod val="75000"/>
              <a:alpha val="70000"/>
            </a:schemeClr>
          </a:solidFill>
        </p:grpSpPr>
        <p:sp>
          <p:nvSpPr>
            <p:cNvPr id="59" name="Freeform 27">
              <a:extLst>
                <a:ext uri="{FF2B5EF4-FFF2-40B4-BE49-F238E27FC236}">
                  <a16:creationId xmlns:a16="http://schemas.microsoft.com/office/drawing/2014/main" id="{7AE7DCD1-5235-45E8-B229-15A3E3962E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grpFill/>
            <a:ln>
              <a:noFill/>
            </a:ln>
          </p:spPr>
        </p:sp>
        <p:sp>
          <p:nvSpPr>
            <p:cNvPr id="60" name="Freeform 28">
              <a:extLst>
                <a:ext uri="{FF2B5EF4-FFF2-40B4-BE49-F238E27FC236}">
                  <a16:creationId xmlns:a16="http://schemas.microsoft.com/office/drawing/2014/main" id="{C82E58C3-65A5-4079-BF94-E675AA410C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grpFill/>
            <a:ln>
              <a:noFill/>
            </a:ln>
          </p:spPr>
        </p:sp>
        <p:sp>
          <p:nvSpPr>
            <p:cNvPr id="61" name="Freeform 29">
              <a:extLst>
                <a:ext uri="{FF2B5EF4-FFF2-40B4-BE49-F238E27FC236}">
                  <a16:creationId xmlns:a16="http://schemas.microsoft.com/office/drawing/2014/main" id="{7AABE1FA-6DC8-4A47-AC5C-F05B9C111C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grpFill/>
            <a:ln>
              <a:noFill/>
            </a:ln>
          </p:spPr>
        </p:sp>
        <p:sp>
          <p:nvSpPr>
            <p:cNvPr id="62" name="Freeform 30">
              <a:extLst>
                <a:ext uri="{FF2B5EF4-FFF2-40B4-BE49-F238E27FC236}">
                  <a16:creationId xmlns:a16="http://schemas.microsoft.com/office/drawing/2014/main" id="{17BB7298-8900-4C67-B800-BD241F0199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grpFill/>
            <a:ln>
              <a:noFill/>
            </a:ln>
          </p:spPr>
        </p:sp>
        <p:sp>
          <p:nvSpPr>
            <p:cNvPr id="63" name="Freeform 31">
              <a:extLst>
                <a:ext uri="{FF2B5EF4-FFF2-40B4-BE49-F238E27FC236}">
                  <a16:creationId xmlns:a16="http://schemas.microsoft.com/office/drawing/2014/main" id="{EE3442F8-53C2-490C-94EF-E423ECB957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grpFill/>
            <a:ln>
              <a:noFill/>
            </a:ln>
          </p:spPr>
        </p:sp>
        <p:sp>
          <p:nvSpPr>
            <p:cNvPr id="64" name="Freeform 32">
              <a:extLst>
                <a:ext uri="{FF2B5EF4-FFF2-40B4-BE49-F238E27FC236}">
                  <a16:creationId xmlns:a16="http://schemas.microsoft.com/office/drawing/2014/main" id="{3DBEA916-8B10-493A-8CBF-9B5FA2A4A0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grpFill/>
            <a:ln>
              <a:noFill/>
            </a:ln>
          </p:spPr>
        </p:sp>
        <p:sp>
          <p:nvSpPr>
            <p:cNvPr id="65" name="Freeform 33">
              <a:extLst>
                <a:ext uri="{FF2B5EF4-FFF2-40B4-BE49-F238E27FC236}">
                  <a16:creationId xmlns:a16="http://schemas.microsoft.com/office/drawing/2014/main" id="{248DB27B-F9EA-4F81-A746-7D57B768E0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grpFill/>
            <a:ln>
              <a:noFill/>
            </a:ln>
          </p:spPr>
        </p:sp>
        <p:sp>
          <p:nvSpPr>
            <p:cNvPr id="66" name="Freeform 34">
              <a:extLst>
                <a:ext uri="{FF2B5EF4-FFF2-40B4-BE49-F238E27FC236}">
                  <a16:creationId xmlns:a16="http://schemas.microsoft.com/office/drawing/2014/main" id="{998E5C90-2A81-4013-AE09-2023B4407C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grpFill/>
            <a:ln>
              <a:noFill/>
            </a:ln>
          </p:spPr>
        </p:sp>
        <p:sp>
          <p:nvSpPr>
            <p:cNvPr id="67" name="Freeform 35">
              <a:extLst>
                <a:ext uri="{FF2B5EF4-FFF2-40B4-BE49-F238E27FC236}">
                  <a16:creationId xmlns:a16="http://schemas.microsoft.com/office/drawing/2014/main" id="{86A8318B-7607-4519-8EEB-C7DD509653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grpFill/>
            <a:ln>
              <a:noFill/>
            </a:ln>
          </p:spPr>
        </p:sp>
        <p:sp>
          <p:nvSpPr>
            <p:cNvPr id="68" name="Freeform 36">
              <a:extLst>
                <a:ext uri="{FF2B5EF4-FFF2-40B4-BE49-F238E27FC236}">
                  <a16:creationId xmlns:a16="http://schemas.microsoft.com/office/drawing/2014/main" id="{5009FB1B-4865-45DB-8727-F012E3ACA5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grpFill/>
            <a:ln>
              <a:noFill/>
            </a:ln>
          </p:spPr>
        </p:sp>
        <p:sp>
          <p:nvSpPr>
            <p:cNvPr id="69" name="Freeform 37">
              <a:extLst>
                <a:ext uri="{FF2B5EF4-FFF2-40B4-BE49-F238E27FC236}">
                  <a16:creationId xmlns:a16="http://schemas.microsoft.com/office/drawing/2014/main" id="{5B209B64-3A98-4B1A-857A-2368AFED67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grpFill/>
            <a:ln>
              <a:noFill/>
            </a:ln>
          </p:spPr>
        </p:sp>
        <p:sp>
          <p:nvSpPr>
            <p:cNvPr id="70" name="Freeform 38">
              <a:extLst>
                <a:ext uri="{FF2B5EF4-FFF2-40B4-BE49-F238E27FC236}">
                  <a16:creationId xmlns:a16="http://schemas.microsoft.com/office/drawing/2014/main" id="{EB3B5D03-7AE3-411C-A820-6844E7D0C6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grpFill/>
            <a:ln>
              <a:noFill/>
            </a:ln>
          </p:spPr>
        </p:sp>
      </p:grpSp>
      <p:sp>
        <p:nvSpPr>
          <p:cNvPr id="72" name="Freeform 11">
            <a:extLst>
              <a:ext uri="{FF2B5EF4-FFF2-40B4-BE49-F238E27FC236}">
                <a16:creationId xmlns:a16="http://schemas.microsoft.com/office/drawing/2014/main" id="{91328346-8BAD-4616-B50B-5CFDA5648D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59" y="3411452"/>
            <a:ext cx="1098194" cy="514066"/>
          </a:xfrm>
          <a:custGeom>
            <a:avLst/>
            <a:gdLst>
              <a:gd name="connsiteX0" fmla="*/ 10000 w 10044"/>
              <a:gd name="connsiteY0" fmla="*/ 4701 h 9966"/>
              <a:gd name="connsiteX1" fmla="*/ 8559 w 10044"/>
              <a:gd name="connsiteY1" fmla="*/ 188 h 9966"/>
              <a:gd name="connsiteX2" fmla="*/ 8527 w 10044"/>
              <a:gd name="connsiteY2" fmla="*/ 94 h 9966"/>
              <a:gd name="connsiteX3" fmla="*/ 8438 w 10044"/>
              <a:gd name="connsiteY3" fmla="*/ 0 h 9966"/>
              <a:gd name="connsiteX4" fmla="*/ 7867 w 10044"/>
              <a:gd name="connsiteY4" fmla="*/ 0 h 9966"/>
              <a:gd name="connsiteX5" fmla="*/ 0 w 10044"/>
              <a:gd name="connsiteY5" fmla="*/ 70 h 9966"/>
              <a:gd name="connsiteX6" fmla="*/ 3132 w 10044"/>
              <a:gd name="connsiteY6" fmla="*/ 9763 h 9966"/>
              <a:gd name="connsiteX7" fmla="*/ 7867 w 10044"/>
              <a:gd name="connsiteY7" fmla="*/ 9966 h 9966"/>
              <a:gd name="connsiteX8" fmla="*/ 8438 w 10044"/>
              <a:gd name="connsiteY8" fmla="*/ 9966 h 9966"/>
              <a:gd name="connsiteX9" fmla="*/ 8527 w 10044"/>
              <a:gd name="connsiteY9" fmla="*/ 9872 h 9966"/>
              <a:gd name="connsiteX10" fmla="*/ 8559 w 10044"/>
              <a:gd name="connsiteY10" fmla="*/ 9778 h 9966"/>
              <a:gd name="connsiteX11" fmla="*/ 10000 w 10044"/>
              <a:gd name="connsiteY11" fmla="*/ 5265 h 9966"/>
              <a:gd name="connsiteX12" fmla="*/ 10000 w 10044"/>
              <a:gd name="connsiteY12" fmla="*/ 4701 h 9966"/>
              <a:gd name="connsiteX0" fmla="*/ 6839 w 6883"/>
              <a:gd name="connsiteY0" fmla="*/ 4885 h 10168"/>
              <a:gd name="connsiteX1" fmla="*/ 5405 w 6883"/>
              <a:gd name="connsiteY1" fmla="*/ 357 h 10168"/>
              <a:gd name="connsiteX2" fmla="*/ 5373 w 6883"/>
              <a:gd name="connsiteY2" fmla="*/ 262 h 10168"/>
              <a:gd name="connsiteX3" fmla="*/ 5284 w 6883"/>
              <a:gd name="connsiteY3" fmla="*/ 168 h 10168"/>
              <a:gd name="connsiteX4" fmla="*/ 4716 w 6883"/>
              <a:gd name="connsiteY4" fmla="*/ 168 h 10168"/>
              <a:gd name="connsiteX5" fmla="*/ 50 w 6883"/>
              <a:gd name="connsiteY5" fmla="*/ 0 h 10168"/>
              <a:gd name="connsiteX6" fmla="*/ 1 w 6883"/>
              <a:gd name="connsiteY6" fmla="*/ 9964 h 10168"/>
              <a:gd name="connsiteX7" fmla="*/ 4716 w 6883"/>
              <a:gd name="connsiteY7" fmla="*/ 10168 h 10168"/>
              <a:gd name="connsiteX8" fmla="*/ 5284 w 6883"/>
              <a:gd name="connsiteY8" fmla="*/ 10168 h 10168"/>
              <a:gd name="connsiteX9" fmla="*/ 5373 w 6883"/>
              <a:gd name="connsiteY9" fmla="*/ 10074 h 10168"/>
              <a:gd name="connsiteX10" fmla="*/ 5405 w 6883"/>
              <a:gd name="connsiteY10" fmla="*/ 9979 h 10168"/>
              <a:gd name="connsiteX11" fmla="*/ 6839 w 6883"/>
              <a:gd name="connsiteY11" fmla="*/ 5451 h 10168"/>
              <a:gd name="connsiteX12" fmla="*/ 6839 w 6883"/>
              <a:gd name="connsiteY12" fmla="*/ 4885 h 10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83" h="10168">
                <a:moveTo>
                  <a:pt x="6839" y="4885"/>
                </a:moveTo>
                <a:lnTo>
                  <a:pt x="5405" y="357"/>
                </a:lnTo>
                <a:cubicBezTo>
                  <a:pt x="5395" y="325"/>
                  <a:pt x="5383" y="294"/>
                  <a:pt x="5373" y="262"/>
                </a:cubicBezTo>
                <a:cubicBezTo>
                  <a:pt x="5344" y="168"/>
                  <a:pt x="5314" y="168"/>
                  <a:pt x="5284" y="168"/>
                </a:cubicBezTo>
                <a:lnTo>
                  <a:pt x="4716" y="168"/>
                </a:lnTo>
                <a:lnTo>
                  <a:pt x="50" y="0"/>
                </a:lnTo>
                <a:cubicBezTo>
                  <a:pt x="59" y="3322"/>
                  <a:pt x="-8" y="6643"/>
                  <a:pt x="1" y="9964"/>
                </a:cubicBezTo>
                <a:lnTo>
                  <a:pt x="4716" y="10168"/>
                </a:lnTo>
                <a:lnTo>
                  <a:pt x="5284" y="10168"/>
                </a:lnTo>
                <a:cubicBezTo>
                  <a:pt x="5314" y="10168"/>
                  <a:pt x="5344" y="10074"/>
                  <a:pt x="5373" y="10074"/>
                </a:cubicBezTo>
                <a:cubicBezTo>
                  <a:pt x="5373" y="9979"/>
                  <a:pt x="5405" y="9979"/>
                  <a:pt x="5405" y="9979"/>
                </a:cubicBezTo>
                <a:lnTo>
                  <a:pt x="6839" y="5451"/>
                </a:lnTo>
                <a:cubicBezTo>
                  <a:pt x="6898" y="5262"/>
                  <a:pt x="6898" y="5074"/>
                  <a:pt x="6839" y="4885"/>
                </a:cubicBezTo>
                <a:close/>
              </a:path>
            </a:pathLst>
          </a:custGeom>
          <a:solidFill>
            <a:schemeClr val="accent1"/>
          </a:solidFill>
          <a:ln>
            <a:noFill/>
          </a:ln>
        </p:spPr>
      </p:sp>
      <p:sp>
        <p:nvSpPr>
          <p:cNvPr id="3" name="Content Placeholder 2">
            <a:extLst>
              <a:ext uri="{FF2B5EF4-FFF2-40B4-BE49-F238E27FC236}">
                <a16:creationId xmlns:a16="http://schemas.microsoft.com/office/drawing/2014/main" id="{582A7652-8070-4422-96CA-0B82915B28C1}"/>
              </a:ext>
            </a:extLst>
          </p:cNvPr>
          <p:cNvSpPr>
            <a:spLocks noGrp="1"/>
          </p:cNvSpPr>
          <p:nvPr>
            <p:ph idx="4294967295"/>
          </p:nvPr>
        </p:nvSpPr>
        <p:spPr>
          <a:xfrm>
            <a:off x="3373062" y="1069676"/>
            <a:ext cx="8131550" cy="4841546"/>
          </a:xfrm>
        </p:spPr>
        <p:txBody>
          <a:bodyPr vert="horz" lIns="91440" tIns="45720" rIns="91440" bIns="45720" rtlCol="0" anchor="t">
            <a:normAutofit lnSpcReduction="10000"/>
          </a:bodyPr>
          <a:lstStyle/>
          <a:p>
            <a:pPr>
              <a:lnSpc>
                <a:spcPct val="90000"/>
              </a:lnSpc>
            </a:pPr>
            <a:r>
              <a:rPr lang="en-US" sz="2400" b="1">
                <a:latin typeface="Times New Roman"/>
                <a:cs typeface="Times New Roman"/>
              </a:rPr>
              <a:t>Note to Users:</a:t>
            </a:r>
            <a:endParaRPr lang="en-US" sz="2400">
              <a:latin typeface="Times New Roman"/>
              <a:cs typeface="Times New Roman"/>
            </a:endParaRPr>
          </a:p>
          <a:p>
            <a:pPr>
              <a:lnSpc>
                <a:spcPct val="90000"/>
              </a:lnSpc>
            </a:pPr>
            <a:r>
              <a:rPr lang="en-US" sz="2400">
                <a:latin typeface="Times New Roman"/>
                <a:cs typeface="Times New Roman"/>
              </a:rPr>
              <a:t>1.Fields mark with asterisk (*) are mandatory fields</a:t>
            </a:r>
          </a:p>
          <a:p>
            <a:pPr>
              <a:lnSpc>
                <a:spcPct val="90000"/>
              </a:lnSpc>
            </a:pPr>
            <a:r>
              <a:rPr lang="en-US" sz="2400">
                <a:latin typeface="Times New Roman"/>
                <a:cs typeface="Times New Roman"/>
              </a:rPr>
              <a:t>2.User can use “Save” function to save the unfinished application for continuous action before submission</a:t>
            </a:r>
          </a:p>
          <a:p>
            <a:pPr>
              <a:lnSpc>
                <a:spcPct val="90000"/>
              </a:lnSpc>
            </a:pPr>
            <a:r>
              <a:rPr lang="en-US" sz="2400" b="1">
                <a:latin typeface="Times New Roman"/>
                <a:cs typeface="Times New Roman"/>
              </a:rPr>
              <a:t>Format-specific field:</a:t>
            </a:r>
            <a:endParaRPr lang="en-US" sz="2400">
              <a:latin typeface="Times New Roman"/>
              <a:cs typeface="Times New Roman"/>
            </a:endParaRPr>
          </a:p>
          <a:p>
            <a:pPr marL="0" indent="0">
              <a:lnSpc>
                <a:spcPct val="90000"/>
              </a:lnSpc>
              <a:buNone/>
            </a:pPr>
            <a:r>
              <a:rPr lang="en-US" sz="2400" b="1">
                <a:latin typeface="Times New Roman"/>
                <a:cs typeface="Times New Roman"/>
              </a:rPr>
              <a:t>      Coded fields</a:t>
            </a:r>
            <a:endParaRPr lang="en-US" sz="2400">
              <a:latin typeface="Times New Roman"/>
              <a:cs typeface="Times New Roman"/>
            </a:endParaRPr>
          </a:p>
          <a:p>
            <a:pPr>
              <a:lnSpc>
                <a:spcPct val="90000"/>
              </a:lnSpc>
            </a:pPr>
            <a:r>
              <a:rPr lang="en-US" sz="2400">
                <a:latin typeface="Times New Roman"/>
                <a:cs typeface="Times New Roman"/>
              </a:rPr>
              <a:t>Telephone numbers</a:t>
            </a:r>
          </a:p>
          <a:p>
            <a:pPr>
              <a:lnSpc>
                <a:spcPct val="90000"/>
              </a:lnSpc>
            </a:pPr>
            <a:r>
              <a:rPr lang="en-US" sz="2400">
                <a:latin typeface="Times New Roman"/>
                <a:cs typeface="Times New Roman"/>
              </a:rPr>
              <a:t>Social-security numbers</a:t>
            </a:r>
          </a:p>
          <a:p>
            <a:pPr>
              <a:lnSpc>
                <a:spcPct val="90000"/>
              </a:lnSpc>
            </a:pPr>
            <a:r>
              <a:rPr lang="en-US" sz="2400">
                <a:latin typeface="Times New Roman"/>
                <a:cs typeface="Times New Roman"/>
              </a:rPr>
              <a:t>Times Dates</a:t>
            </a:r>
          </a:p>
          <a:p>
            <a:pPr>
              <a:lnSpc>
                <a:spcPct val="90000"/>
              </a:lnSpc>
            </a:pPr>
            <a:r>
              <a:rPr lang="en-US" sz="2400">
                <a:latin typeface="Times New Roman"/>
                <a:cs typeface="Times New Roman"/>
              </a:rPr>
              <a:t>Dollar amounts (or other currency) </a:t>
            </a:r>
          </a:p>
          <a:p>
            <a:pPr marL="0" indent="0">
              <a:lnSpc>
                <a:spcPct val="90000"/>
              </a:lnSpc>
              <a:buNone/>
            </a:pPr>
            <a:br>
              <a:rPr lang="en-US" sz="1500"/>
            </a:br>
            <a:endParaRPr lang="en-US" sz="2400">
              <a:latin typeface="Times New Roman"/>
              <a:cs typeface="Times New Roman"/>
            </a:endParaRPr>
          </a:p>
        </p:txBody>
      </p:sp>
      <p:sp>
        <p:nvSpPr>
          <p:cNvPr id="4" name="TextBox 3">
            <a:extLst>
              <a:ext uri="{FF2B5EF4-FFF2-40B4-BE49-F238E27FC236}">
                <a16:creationId xmlns:a16="http://schemas.microsoft.com/office/drawing/2014/main" id="{2A23B9D1-5D93-4528-876A-C5D908A1FACF}"/>
              </a:ext>
            </a:extLst>
          </p:cNvPr>
          <p:cNvSpPr txBox="1"/>
          <p:nvPr/>
        </p:nvSpPr>
        <p:spPr>
          <a:xfrm>
            <a:off x="8218099" y="6205268"/>
            <a:ext cx="3217652"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err="1"/>
              <a:t>Divyaharshini</a:t>
            </a:r>
            <a:r>
              <a:rPr lang="en-US"/>
              <a:t> </a:t>
            </a:r>
            <a:r>
              <a:rPr lang="en-US" err="1"/>
              <a:t>Bheemireddy</a:t>
            </a:r>
          </a:p>
        </p:txBody>
      </p:sp>
      <p:sp>
        <p:nvSpPr>
          <p:cNvPr id="8" name="Slide Number Placeholder 7">
            <a:extLst>
              <a:ext uri="{FF2B5EF4-FFF2-40B4-BE49-F238E27FC236}">
                <a16:creationId xmlns:a16="http://schemas.microsoft.com/office/drawing/2014/main" id="{F37D7711-C419-41C3-A205-C48EF60C5AAA}"/>
              </a:ext>
            </a:extLst>
          </p:cNvPr>
          <p:cNvSpPr>
            <a:spLocks noGrp="1"/>
          </p:cNvSpPr>
          <p:nvPr>
            <p:ph type="sldNum" sz="quarter" idx="12"/>
          </p:nvPr>
        </p:nvSpPr>
        <p:spPr/>
        <p:txBody>
          <a:bodyPr/>
          <a:lstStyle/>
          <a:p>
            <a:fld id="{D57F1E4F-1CFF-5643-939E-217C01CDF565}" type="slidenum">
              <a:rPr lang="en-US" smtClean="0"/>
              <a:pPr/>
              <a:t>33</a:t>
            </a:fld>
            <a:endParaRPr lang="en-US" dirty="0"/>
          </a:p>
        </p:txBody>
      </p:sp>
    </p:spTree>
    <p:extLst>
      <p:ext uri="{BB962C8B-B14F-4D97-AF65-F5344CB8AC3E}">
        <p14:creationId xmlns:p14="http://schemas.microsoft.com/office/powerpoint/2010/main" val="341065529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1520B72-94C4-4ABB-AC64-A3382705BE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284E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9A64CBFD-D6E8-4E6A-8F66-1948BED331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descr="A screenshot of a cell phone&#10;&#10;Description generated with very high confidence">
            <a:extLst>
              <a:ext uri="{FF2B5EF4-FFF2-40B4-BE49-F238E27FC236}">
                <a16:creationId xmlns:a16="http://schemas.microsoft.com/office/drawing/2014/main" id="{B5BBF29F-9446-4DC2-82E7-774CBEB339F1}"/>
              </a:ext>
            </a:extLst>
          </p:cNvPr>
          <p:cNvPicPr>
            <a:picLocks noChangeAspect="1"/>
          </p:cNvPicPr>
          <p:nvPr/>
        </p:nvPicPr>
        <p:blipFill>
          <a:blip r:embed="rId2"/>
          <a:stretch>
            <a:fillRect/>
          </a:stretch>
        </p:blipFill>
        <p:spPr>
          <a:xfrm>
            <a:off x="2029529" y="643467"/>
            <a:ext cx="8132942" cy="5571066"/>
          </a:xfrm>
          <a:prstGeom prst="rect">
            <a:avLst/>
          </a:prstGeom>
        </p:spPr>
      </p:pic>
      <p:sp>
        <p:nvSpPr>
          <p:cNvPr id="4" name="TextBox 3">
            <a:extLst>
              <a:ext uri="{FF2B5EF4-FFF2-40B4-BE49-F238E27FC236}">
                <a16:creationId xmlns:a16="http://schemas.microsoft.com/office/drawing/2014/main" id="{B5D85F5B-DFB2-420E-9101-F38CEAEAEF92}"/>
              </a:ext>
            </a:extLst>
          </p:cNvPr>
          <p:cNvSpPr txBox="1"/>
          <p:nvPr/>
        </p:nvSpPr>
        <p:spPr>
          <a:xfrm>
            <a:off x="8160590" y="6392174"/>
            <a:ext cx="3260784"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err="1">
                <a:solidFill>
                  <a:schemeClr val="bg1"/>
                </a:solidFill>
              </a:rPr>
              <a:t>Divyaharshini</a:t>
            </a:r>
            <a:r>
              <a:rPr lang="en-US">
                <a:solidFill>
                  <a:schemeClr val="bg1"/>
                </a:solidFill>
              </a:rPr>
              <a:t> </a:t>
            </a:r>
            <a:r>
              <a:rPr lang="en-US" err="1">
                <a:solidFill>
                  <a:schemeClr val="bg1"/>
                </a:solidFill>
              </a:rPr>
              <a:t>Bheemireddy</a:t>
            </a:r>
            <a:endParaRPr lang="en-US">
              <a:solidFill>
                <a:schemeClr val="bg1"/>
              </a:solidFill>
            </a:endParaRPr>
          </a:p>
        </p:txBody>
      </p:sp>
      <p:sp>
        <p:nvSpPr>
          <p:cNvPr id="3" name="Slide Number Placeholder 2">
            <a:extLst>
              <a:ext uri="{FF2B5EF4-FFF2-40B4-BE49-F238E27FC236}">
                <a16:creationId xmlns:a16="http://schemas.microsoft.com/office/drawing/2014/main" id="{10959D70-5116-4AD8-8D94-ED07D8B71171}"/>
              </a:ext>
            </a:extLst>
          </p:cNvPr>
          <p:cNvSpPr>
            <a:spLocks noGrp="1"/>
          </p:cNvSpPr>
          <p:nvPr>
            <p:ph type="sldNum" sz="quarter" idx="12"/>
          </p:nvPr>
        </p:nvSpPr>
        <p:spPr/>
        <p:txBody>
          <a:bodyPr/>
          <a:lstStyle/>
          <a:p>
            <a:fld id="{D57F1E4F-1CFF-5643-939E-217C01CDF565}" type="slidenum">
              <a:rPr lang="en-US" smtClean="0"/>
              <a:pPr/>
              <a:t>34</a:t>
            </a:fld>
            <a:endParaRPr lang="en-US" dirty="0"/>
          </a:p>
        </p:txBody>
      </p:sp>
    </p:spTree>
    <p:extLst>
      <p:ext uri="{BB962C8B-B14F-4D97-AF65-F5344CB8AC3E}">
        <p14:creationId xmlns:p14="http://schemas.microsoft.com/office/powerpoint/2010/main" val="134758398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0289B9-2C41-4AFA-891A-E47543C9F8E7}"/>
              </a:ext>
            </a:extLst>
          </p:cNvPr>
          <p:cNvSpPr>
            <a:spLocks noGrp="1"/>
          </p:cNvSpPr>
          <p:nvPr>
            <p:ph type="title"/>
          </p:nvPr>
        </p:nvSpPr>
        <p:spPr>
          <a:xfrm>
            <a:off x="2592925" y="566601"/>
            <a:ext cx="8911687" cy="792059"/>
          </a:xfrm>
        </p:spPr>
        <p:txBody>
          <a:bodyPr>
            <a:normAutofit/>
          </a:bodyPr>
          <a:lstStyle/>
          <a:p>
            <a:r>
              <a:rPr lang="en-US">
                <a:latin typeface="Times New Roman"/>
                <a:cs typeface="Times New Roman"/>
              </a:rPr>
              <a:t>Dialog Boxes</a:t>
            </a:r>
          </a:p>
        </p:txBody>
      </p:sp>
      <p:sp>
        <p:nvSpPr>
          <p:cNvPr id="3" name="Content Placeholder 2">
            <a:extLst>
              <a:ext uri="{FF2B5EF4-FFF2-40B4-BE49-F238E27FC236}">
                <a16:creationId xmlns:a16="http://schemas.microsoft.com/office/drawing/2014/main" id="{526DA341-01A8-4E4B-AE5B-74A2454DD669}"/>
              </a:ext>
            </a:extLst>
          </p:cNvPr>
          <p:cNvSpPr>
            <a:spLocks noGrp="1"/>
          </p:cNvSpPr>
          <p:nvPr>
            <p:ph idx="1"/>
          </p:nvPr>
        </p:nvSpPr>
        <p:spPr>
          <a:xfrm>
            <a:off x="2589212" y="1385978"/>
            <a:ext cx="8915400" cy="4525244"/>
          </a:xfrm>
        </p:spPr>
        <p:txBody>
          <a:bodyPr vert="horz" lIns="91440" tIns="45720" rIns="91440" bIns="45720" rtlCol="0" anchor="t">
            <a:normAutofit/>
          </a:bodyPr>
          <a:lstStyle/>
          <a:p>
            <a:r>
              <a:rPr lang="en-US" sz="2400">
                <a:latin typeface="Times New Roman"/>
                <a:cs typeface="Times New Roman"/>
              </a:rPr>
              <a:t>This dialog box includes a binary menu with two choices (Yes &amp; No).</a:t>
            </a:r>
          </a:p>
          <a:p>
            <a:r>
              <a:rPr lang="en-US" sz="2400">
                <a:latin typeface="Times New Roman"/>
                <a:cs typeface="Times New Roman"/>
              </a:rPr>
              <a:t>The blue highlighting on Yes indicates that this selection is the default and that pressing Return will select it.</a:t>
            </a:r>
          </a:p>
          <a:p>
            <a:r>
              <a:rPr lang="en-US" sz="2400">
                <a:latin typeface="Times New Roman"/>
                <a:cs typeface="Times New Roman"/>
              </a:rPr>
              <a:t>Specific keyboard shortcuts can be made available.</a:t>
            </a:r>
          </a:p>
          <a:p>
            <a:r>
              <a:rPr lang="en-US" sz="2400">
                <a:latin typeface="Times New Roman"/>
                <a:cs typeface="Times New Roman"/>
              </a:rPr>
              <a:t>Escape closes the dialog box.</a:t>
            </a:r>
          </a:p>
          <a:p>
            <a:r>
              <a:rPr lang="en-US" sz="2400">
                <a:latin typeface="Times New Roman"/>
                <a:cs typeface="Times New Roman"/>
              </a:rPr>
              <a:t>Typing the letter ‘N’ will select ‘No’ as indicated by the underlined letter ‘N’.</a:t>
            </a:r>
          </a:p>
          <a:p>
            <a:pPr marL="0" indent="0">
              <a:buNone/>
            </a:pPr>
            <a:endParaRPr lang="en-US" sz="2400">
              <a:latin typeface="Times New Roman"/>
              <a:cs typeface="Times New Roman"/>
            </a:endParaRPr>
          </a:p>
          <a:p>
            <a:pPr marL="0" indent="0">
              <a:buNone/>
            </a:pPr>
            <a:endParaRPr lang="en-US" sz="2400">
              <a:latin typeface="Century Gothic" panose="020B0502020202020204"/>
              <a:cs typeface="Times New Roman"/>
            </a:endParaRPr>
          </a:p>
          <a:p>
            <a:pPr marL="0" indent="0">
              <a:buNone/>
            </a:pPr>
            <a:endParaRPr lang="en-US" sz="2400">
              <a:latin typeface="Times New Roman"/>
              <a:cs typeface="Times New Roman"/>
            </a:endParaRPr>
          </a:p>
        </p:txBody>
      </p:sp>
      <p:sp>
        <p:nvSpPr>
          <p:cNvPr id="6" name="TextBox 5">
            <a:extLst>
              <a:ext uri="{FF2B5EF4-FFF2-40B4-BE49-F238E27FC236}">
                <a16:creationId xmlns:a16="http://schemas.microsoft.com/office/drawing/2014/main" id="{2296F1D8-AF94-45C6-823D-D1D30F09754C}"/>
              </a:ext>
            </a:extLst>
          </p:cNvPr>
          <p:cNvSpPr txBox="1"/>
          <p:nvPr/>
        </p:nvSpPr>
        <p:spPr>
          <a:xfrm>
            <a:off x="8031193" y="6104627"/>
            <a:ext cx="3232030"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err="1"/>
              <a:t>Divyaharshini</a:t>
            </a:r>
            <a:r>
              <a:rPr lang="en-US"/>
              <a:t> </a:t>
            </a:r>
            <a:r>
              <a:rPr lang="en-US" err="1"/>
              <a:t>Bheemireddy</a:t>
            </a:r>
          </a:p>
        </p:txBody>
      </p:sp>
      <p:sp>
        <p:nvSpPr>
          <p:cNvPr id="5" name="Slide Number Placeholder 4">
            <a:extLst>
              <a:ext uri="{FF2B5EF4-FFF2-40B4-BE49-F238E27FC236}">
                <a16:creationId xmlns:a16="http://schemas.microsoft.com/office/drawing/2014/main" id="{A03B310A-1BED-4F09-A918-EE77DA589532}"/>
              </a:ext>
            </a:extLst>
          </p:cNvPr>
          <p:cNvSpPr>
            <a:spLocks noGrp="1"/>
          </p:cNvSpPr>
          <p:nvPr>
            <p:ph type="sldNum" sz="quarter" idx="12"/>
          </p:nvPr>
        </p:nvSpPr>
        <p:spPr/>
        <p:txBody>
          <a:bodyPr/>
          <a:lstStyle/>
          <a:p>
            <a:fld id="{D57F1E4F-1CFF-5643-939E-217C01CDF565}" type="slidenum">
              <a:rPr lang="en-US" smtClean="0"/>
              <a:pPr/>
              <a:t>35</a:t>
            </a:fld>
            <a:endParaRPr lang="en-US" dirty="0"/>
          </a:p>
        </p:txBody>
      </p:sp>
    </p:spTree>
    <p:extLst>
      <p:ext uri="{BB962C8B-B14F-4D97-AF65-F5344CB8AC3E}">
        <p14:creationId xmlns:p14="http://schemas.microsoft.com/office/powerpoint/2010/main" val="310909495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5086C8-9A7B-4089-B608-FEE3B393FADA}"/>
              </a:ext>
            </a:extLst>
          </p:cNvPr>
          <p:cNvSpPr>
            <a:spLocks noGrp="1"/>
          </p:cNvSpPr>
          <p:nvPr>
            <p:ph type="title"/>
          </p:nvPr>
        </p:nvSpPr>
        <p:spPr>
          <a:xfrm>
            <a:off x="2592925" y="624110"/>
            <a:ext cx="8911687" cy="935834"/>
          </a:xfrm>
        </p:spPr>
        <p:txBody>
          <a:bodyPr/>
          <a:lstStyle/>
          <a:p>
            <a:r>
              <a:rPr lang="en-US">
                <a:latin typeface="Times New Roman"/>
                <a:cs typeface="Times New Roman"/>
              </a:rPr>
              <a:t>Dialog Box</a:t>
            </a:r>
          </a:p>
        </p:txBody>
      </p:sp>
      <p:pic>
        <p:nvPicPr>
          <p:cNvPr id="4" name="Picture 4" descr="A screenshot of a cell phone&#10;&#10;Description generated with very high confidence">
            <a:extLst>
              <a:ext uri="{FF2B5EF4-FFF2-40B4-BE49-F238E27FC236}">
                <a16:creationId xmlns:a16="http://schemas.microsoft.com/office/drawing/2014/main" id="{203F7024-BFA9-4B60-97B8-3D4336A3591E}"/>
              </a:ext>
            </a:extLst>
          </p:cNvPr>
          <p:cNvPicPr>
            <a:picLocks noGrp="1" noChangeAspect="1"/>
          </p:cNvPicPr>
          <p:nvPr>
            <p:ph idx="1"/>
          </p:nvPr>
        </p:nvPicPr>
        <p:blipFill>
          <a:blip r:embed="rId2"/>
          <a:stretch>
            <a:fillRect/>
          </a:stretch>
        </p:blipFill>
        <p:spPr>
          <a:xfrm>
            <a:off x="3348516" y="1972380"/>
            <a:ext cx="5383961" cy="2892365"/>
          </a:xfrm>
          <a:prstGeom prst="rect">
            <a:avLst/>
          </a:prstGeom>
        </p:spPr>
      </p:pic>
      <p:sp>
        <p:nvSpPr>
          <p:cNvPr id="6" name="TextBox 5">
            <a:extLst>
              <a:ext uri="{FF2B5EF4-FFF2-40B4-BE49-F238E27FC236}">
                <a16:creationId xmlns:a16="http://schemas.microsoft.com/office/drawing/2014/main" id="{2C3A9FED-2D68-441A-B380-5024BE3E6082}"/>
              </a:ext>
            </a:extLst>
          </p:cNvPr>
          <p:cNvSpPr txBox="1"/>
          <p:nvPr/>
        </p:nvSpPr>
        <p:spPr>
          <a:xfrm>
            <a:off x="7930551" y="6262777"/>
            <a:ext cx="3591463"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err="1"/>
              <a:t>Divyaharshini</a:t>
            </a:r>
            <a:r>
              <a:rPr lang="en-US"/>
              <a:t> </a:t>
            </a:r>
            <a:r>
              <a:rPr lang="en-US" err="1"/>
              <a:t>Bheemireddy</a:t>
            </a:r>
          </a:p>
        </p:txBody>
      </p:sp>
      <p:sp>
        <p:nvSpPr>
          <p:cNvPr id="5" name="Slide Number Placeholder 4">
            <a:extLst>
              <a:ext uri="{FF2B5EF4-FFF2-40B4-BE49-F238E27FC236}">
                <a16:creationId xmlns:a16="http://schemas.microsoft.com/office/drawing/2014/main" id="{8B15C1B3-2418-4EE2-A310-4246A2CFCC62}"/>
              </a:ext>
            </a:extLst>
          </p:cNvPr>
          <p:cNvSpPr>
            <a:spLocks noGrp="1"/>
          </p:cNvSpPr>
          <p:nvPr>
            <p:ph type="sldNum" sz="quarter" idx="12"/>
          </p:nvPr>
        </p:nvSpPr>
        <p:spPr/>
        <p:txBody>
          <a:bodyPr/>
          <a:lstStyle/>
          <a:p>
            <a:fld id="{D57F1E4F-1CFF-5643-939E-217C01CDF565}" type="slidenum">
              <a:rPr lang="en-US" smtClean="0"/>
              <a:pPr/>
              <a:t>36</a:t>
            </a:fld>
            <a:endParaRPr lang="en-US" dirty="0"/>
          </a:p>
        </p:txBody>
      </p:sp>
    </p:spTree>
    <p:extLst>
      <p:ext uri="{BB962C8B-B14F-4D97-AF65-F5344CB8AC3E}">
        <p14:creationId xmlns:p14="http://schemas.microsoft.com/office/powerpoint/2010/main" val="98414195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77EF01-AC4A-4B1C-ACCA-AA8B244E89AB}"/>
              </a:ext>
            </a:extLst>
          </p:cNvPr>
          <p:cNvSpPr>
            <a:spLocks noGrp="1"/>
          </p:cNvSpPr>
          <p:nvPr>
            <p:ph type="title"/>
          </p:nvPr>
        </p:nvSpPr>
        <p:spPr>
          <a:xfrm>
            <a:off x="2592925" y="552223"/>
            <a:ext cx="8911687" cy="1065229"/>
          </a:xfrm>
        </p:spPr>
        <p:txBody>
          <a:bodyPr>
            <a:normAutofit fontScale="90000"/>
          </a:bodyPr>
          <a:lstStyle/>
          <a:p>
            <a:r>
              <a:rPr lang="en-US">
                <a:latin typeface="Times New Roman"/>
                <a:cs typeface="Times New Roman"/>
              </a:rPr>
              <a:t>Data Entry with Dialog Boxes</a:t>
            </a:r>
          </a:p>
          <a:p>
            <a:br>
              <a:rPr lang="en-US"/>
            </a:br>
            <a:endParaRPr lang="en-US">
              <a:latin typeface="Times New Roman"/>
              <a:cs typeface="Times New Roman"/>
            </a:endParaRPr>
          </a:p>
          <a:p>
            <a:endParaRPr lang="en-US">
              <a:latin typeface="Times New Roman"/>
              <a:cs typeface="Times New Roman"/>
            </a:endParaRPr>
          </a:p>
        </p:txBody>
      </p:sp>
      <p:sp>
        <p:nvSpPr>
          <p:cNvPr id="3" name="Content Placeholder 2">
            <a:extLst>
              <a:ext uri="{FF2B5EF4-FFF2-40B4-BE49-F238E27FC236}">
                <a16:creationId xmlns:a16="http://schemas.microsoft.com/office/drawing/2014/main" id="{B3738654-F5EF-4BA9-8EF5-5D965BFADC39}"/>
              </a:ext>
            </a:extLst>
          </p:cNvPr>
          <p:cNvSpPr>
            <a:spLocks noGrp="1"/>
          </p:cNvSpPr>
          <p:nvPr>
            <p:ph idx="1"/>
          </p:nvPr>
        </p:nvSpPr>
        <p:spPr>
          <a:xfrm>
            <a:off x="2589212" y="1846053"/>
            <a:ext cx="8915400" cy="4065169"/>
          </a:xfrm>
        </p:spPr>
        <p:txBody>
          <a:bodyPr vert="horz" lIns="91440" tIns="45720" rIns="91440" bIns="45720" rtlCol="0" anchor="t">
            <a:normAutofit/>
          </a:bodyPr>
          <a:lstStyle/>
          <a:p>
            <a:r>
              <a:rPr lang="en-US" sz="2000" b="1">
                <a:latin typeface="Times New Roman"/>
                <a:cs typeface="Times New Roman"/>
              </a:rPr>
              <a:t>Dialog Boxes</a:t>
            </a:r>
            <a:endParaRPr lang="en-US" sz="2000">
              <a:latin typeface="Times New Roman"/>
              <a:cs typeface="Times New Roman"/>
            </a:endParaRPr>
          </a:p>
          <a:p>
            <a:r>
              <a:rPr lang="en-US" sz="2000">
                <a:latin typeface="Times New Roman"/>
                <a:cs typeface="Times New Roman"/>
              </a:rPr>
              <a:t>­Combination of menu and form fill-in techniques.</a:t>
            </a:r>
            <a:br>
              <a:rPr lang="en-US" sz="2000">
                <a:latin typeface="Times New Roman"/>
              </a:rPr>
            </a:br>
            <a:endParaRPr lang="en-US" sz="2000">
              <a:latin typeface="Times New Roman"/>
              <a:cs typeface="Times New Roman"/>
            </a:endParaRPr>
          </a:p>
          <a:p>
            <a:r>
              <a:rPr lang="en-US" sz="2000">
                <a:latin typeface="Times New Roman"/>
                <a:cs typeface="Times New Roman"/>
              </a:rPr>
              <a:t>­</a:t>
            </a:r>
            <a:r>
              <a:rPr lang="en-US" sz="2000" b="1">
                <a:latin typeface="Times New Roman"/>
                <a:cs typeface="Times New Roman"/>
              </a:rPr>
              <a:t>Internal layout guidelines:</a:t>
            </a:r>
            <a:endParaRPr lang="en-US" sz="2000">
              <a:latin typeface="Times New Roman"/>
              <a:cs typeface="Times New Roman"/>
            </a:endParaRPr>
          </a:p>
          <a:p>
            <a:r>
              <a:rPr lang="en-US" sz="2000">
                <a:latin typeface="Times New Roman"/>
                <a:cs typeface="Times New Roman"/>
              </a:rPr>
              <a:t>­Meaningful title, consistent style</a:t>
            </a:r>
          </a:p>
          <a:p>
            <a:r>
              <a:rPr lang="en-US" sz="2000">
                <a:latin typeface="Times New Roman"/>
                <a:cs typeface="Times New Roman"/>
              </a:rPr>
              <a:t>­Consistent layouts (margins, grid, white space, lines, boxes)</a:t>
            </a:r>
          </a:p>
          <a:p>
            <a:r>
              <a:rPr lang="en-US" sz="2000">
                <a:latin typeface="Times New Roman"/>
                <a:cs typeface="Times New Roman"/>
              </a:rPr>
              <a:t>­Fonts, capitalization, justification</a:t>
            </a:r>
          </a:p>
          <a:p>
            <a:r>
              <a:rPr lang="en-US" sz="2000">
                <a:latin typeface="Times New Roman"/>
                <a:cs typeface="Times New Roman"/>
              </a:rPr>
              <a:t>­Standard buttons (OK, Cancel)</a:t>
            </a:r>
          </a:p>
          <a:p>
            <a:r>
              <a:rPr lang="en-US" sz="2000">
                <a:latin typeface="Times New Roman"/>
                <a:cs typeface="Times New Roman"/>
              </a:rPr>
              <a:t>­Error prevention by direct manipulation</a:t>
            </a:r>
          </a:p>
          <a:p>
            <a:endParaRPr lang="en-US" sz="2000">
              <a:latin typeface="Times New Roman"/>
              <a:cs typeface="Times New Roman"/>
            </a:endParaRPr>
          </a:p>
        </p:txBody>
      </p:sp>
      <p:sp>
        <p:nvSpPr>
          <p:cNvPr id="4" name="TextBox 3">
            <a:extLst>
              <a:ext uri="{FF2B5EF4-FFF2-40B4-BE49-F238E27FC236}">
                <a16:creationId xmlns:a16="http://schemas.microsoft.com/office/drawing/2014/main" id="{3FD2F909-3246-4417-83C0-E14AA339A708}"/>
              </a:ext>
            </a:extLst>
          </p:cNvPr>
          <p:cNvSpPr txBox="1"/>
          <p:nvPr/>
        </p:nvSpPr>
        <p:spPr>
          <a:xfrm>
            <a:off x="8433758" y="6133381"/>
            <a:ext cx="3303916"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err="1"/>
              <a:t>Divyaharshini</a:t>
            </a:r>
            <a:r>
              <a:rPr lang="en-US"/>
              <a:t> </a:t>
            </a:r>
            <a:r>
              <a:rPr lang="en-US" err="1"/>
              <a:t>Bheemireddy</a:t>
            </a:r>
          </a:p>
        </p:txBody>
      </p:sp>
      <p:sp>
        <p:nvSpPr>
          <p:cNvPr id="5" name="Slide Number Placeholder 4">
            <a:extLst>
              <a:ext uri="{FF2B5EF4-FFF2-40B4-BE49-F238E27FC236}">
                <a16:creationId xmlns:a16="http://schemas.microsoft.com/office/drawing/2014/main" id="{D3CFAECD-7754-4E54-9BCF-3C4A36F12EB9}"/>
              </a:ext>
            </a:extLst>
          </p:cNvPr>
          <p:cNvSpPr>
            <a:spLocks noGrp="1"/>
          </p:cNvSpPr>
          <p:nvPr>
            <p:ph type="sldNum" sz="quarter" idx="12"/>
          </p:nvPr>
        </p:nvSpPr>
        <p:spPr/>
        <p:txBody>
          <a:bodyPr/>
          <a:lstStyle/>
          <a:p>
            <a:fld id="{D57F1E4F-1CFF-5643-939E-217C01CDF565}" type="slidenum">
              <a:rPr lang="en-US" smtClean="0"/>
              <a:pPr/>
              <a:t>37</a:t>
            </a:fld>
            <a:endParaRPr lang="en-US" dirty="0"/>
          </a:p>
        </p:txBody>
      </p:sp>
    </p:spTree>
    <p:extLst>
      <p:ext uri="{BB962C8B-B14F-4D97-AF65-F5344CB8AC3E}">
        <p14:creationId xmlns:p14="http://schemas.microsoft.com/office/powerpoint/2010/main" val="199216261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C14C2-09EA-4FAC-8EAF-9554D1CF4B96}"/>
              </a:ext>
            </a:extLst>
          </p:cNvPr>
          <p:cNvSpPr>
            <a:spLocks noGrp="1"/>
          </p:cNvSpPr>
          <p:nvPr>
            <p:ph type="title"/>
          </p:nvPr>
        </p:nvSpPr>
        <p:spPr>
          <a:xfrm>
            <a:off x="2636057" y="624110"/>
            <a:ext cx="8868555" cy="1280890"/>
          </a:xfrm>
        </p:spPr>
        <p:txBody>
          <a:bodyPr>
            <a:normAutofit fontScale="90000"/>
          </a:bodyPr>
          <a:lstStyle/>
          <a:p>
            <a:r>
              <a:rPr lang="en-US">
                <a:latin typeface="Times New Roman"/>
                <a:cs typeface="Times New Roman"/>
              </a:rPr>
              <a:t>Data Entry with Dialog Boxes</a:t>
            </a:r>
          </a:p>
          <a:p>
            <a:br>
              <a:rPr lang="en-US"/>
            </a:br>
            <a:endParaRPr lang="en-US">
              <a:latin typeface="Times New Roman"/>
              <a:cs typeface="Times New Roman"/>
            </a:endParaRPr>
          </a:p>
          <a:p>
            <a:endParaRPr lang="en-US">
              <a:latin typeface="Times New Roman"/>
              <a:cs typeface="Times New Roman"/>
            </a:endParaRPr>
          </a:p>
          <a:p>
            <a:endParaRPr lang="en-US">
              <a:latin typeface="Times New Roman"/>
              <a:cs typeface="Times New Roman"/>
            </a:endParaRPr>
          </a:p>
        </p:txBody>
      </p:sp>
      <p:sp>
        <p:nvSpPr>
          <p:cNvPr id="3" name="Content Placeholder 2">
            <a:extLst>
              <a:ext uri="{FF2B5EF4-FFF2-40B4-BE49-F238E27FC236}">
                <a16:creationId xmlns:a16="http://schemas.microsoft.com/office/drawing/2014/main" id="{F88FE288-35B6-4DF1-B8F2-F35C35749146}"/>
              </a:ext>
            </a:extLst>
          </p:cNvPr>
          <p:cNvSpPr>
            <a:spLocks noGrp="1"/>
          </p:cNvSpPr>
          <p:nvPr>
            <p:ph idx="1"/>
          </p:nvPr>
        </p:nvSpPr>
        <p:spPr/>
        <p:txBody>
          <a:bodyPr vert="horz" lIns="91440" tIns="45720" rIns="91440" bIns="45720" rtlCol="0" anchor="t">
            <a:normAutofit/>
          </a:bodyPr>
          <a:lstStyle/>
          <a:p>
            <a:r>
              <a:rPr lang="en-US" sz="2000" b="1">
                <a:latin typeface="Times New Roman"/>
                <a:cs typeface="Times New Roman"/>
              </a:rPr>
              <a:t>External Relationship</a:t>
            </a:r>
            <a:endParaRPr lang="en-US" sz="2000">
              <a:latin typeface="Times New Roman"/>
              <a:cs typeface="Times New Roman"/>
            </a:endParaRPr>
          </a:p>
          <a:p>
            <a:r>
              <a:rPr lang="en-US" sz="2000">
                <a:latin typeface="Times New Roman"/>
                <a:cs typeface="Times New Roman"/>
              </a:rPr>
              <a:t>­Distinguishable but small boundary</a:t>
            </a:r>
          </a:p>
          <a:p>
            <a:r>
              <a:rPr lang="en-US" sz="2000">
                <a:latin typeface="Times New Roman"/>
                <a:cs typeface="Times New Roman"/>
              </a:rPr>
              <a:t>­No overlap of required items</a:t>
            </a:r>
          </a:p>
          <a:p>
            <a:r>
              <a:rPr lang="en-US" sz="2000">
                <a:latin typeface="Times New Roman"/>
                <a:cs typeface="Times New Roman"/>
              </a:rPr>
              <a:t>­Easy to make disappear</a:t>
            </a:r>
          </a:p>
          <a:p>
            <a:r>
              <a:rPr lang="en-US" sz="2000">
                <a:latin typeface="Times New Roman"/>
                <a:cs typeface="Times New Roman"/>
              </a:rPr>
              <a:t>­Clear how to complete/cancel</a:t>
            </a:r>
          </a:p>
          <a:p>
            <a:pPr marL="0" indent="0">
              <a:buNone/>
            </a:pPr>
            <a:endParaRPr lang="en-US" sz="2000">
              <a:latin typeface="Times New Roman"/>
              <a:cs typeface="Times New Roman"/>
            </a:endParaRPr>
          </a:p>
        </p:txBody>
      </p:sp>
      <p:sp>
        <p:nvSpPr>
          <p:cNvPr id="4" name="TextBox 3">
            <a:extLst>
              <a:ext uri="{FF2B5EF4-FFF2-40B4-BE49-F238E27FC236}">
                <a16:creationId xmlns:a16="http://schemas.microsoft.com/office/drawing/2014/main" id="{B6F54D44-E20C-4189-8FB2-EC29266DD908}"/>
              </a:ext>
            </a:extLst>
          </p:cNvPr>
          <p:cNvSpPr txBox="1"/>
          <p:nvPr/>
        </p:nvSpPr>
        <p:spPr>
          <a:xfrm>
            <a:off x="7988060" y="6133381"/>
            <a:ext cx="3188898"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err="1"/>
              <a:t>Divyaharshini</a:t>
            </a:r>
            <a:r>
              <a:rPr lang="en-US"/>
              <a:t> </a:t>
            </a:r>
            <a:r>
              <a:rPr lang="en-US" err="1"/>
              <a:t>Bheemireddy</a:t>
            </a:r>
          </a:p>
        </p:txBody>
      </p:sp>
      <p:sp>
        <p:nvSpPr>
          <p:cNvPr id="5" name="Slide Number Placeholder 4">
            <a:extLst>
              <a:ext uri="{FF2B5EF4-FFF2-40B4-BE49-F238E27FC236}">
                <a16:creationId xmlns:a16="http://schemas.microsoft.com/office/drawing/2014/main" id="{D21E44EA-EC61-44B8-A12A-0B3377776CB7}"/>
              </a:ext>
            </a:extLst>
          </p:cNvPr>
          <p:cNvSpPr>
            <a:spLocks noGrp="1"/>
          </p:cNvSpPr>
          <p:nvPr>
            <p:ph type="sldNum" sz="quarter" idx="12"/>
          </p:nvPr>
        </p:nvSpPr>
        <p:spPr/>
        <p:txBody>
          <a:bodyPr/>
          <a:lstStyle/>
          <a:p>
            <a:fld id="{D57F1E4F-1CFF-5643-939E-217C01CDF565}" type="slidenum">
              <a:rPr lang="en-US" smtClean="0"/>
              <a:pPr/>
              <a:t>38</a:t>
            </a:fld>
            <a:endParaRPr lang="en-US" dirty="0"/>
          </a:p>
        </p:txBody>
      </p:sp>
    </p:spTree>
    <p:extLst>
      <p:ext uri="{BB962C8B-B14F-4D97-AF65-F5344CB8AC3E}">
        <p14:creationId xmlns:p14="http://schemas.microsoft.com/office/powerpoint/2010/main" val="65267294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7999B0-0A34-4A88-BDBE-4A4FA50C908D}"/>
              </a:ext>
            </a:extLst>
          </p:cNvPr>
          <p:cNvSpPr>
            <a:spLocks noGrp="1"/>
          </p:cNvSpPr>
          <p:nvPr>
            <p:ph type="title"/>
          </p:nvPr>
        </p:nvSpPr>
        <p:spPr>
          <a:xfrm>
            <a:off x="1730282" y="2823846"/>
            <a:ext cx="7747121" cy="1280890"/>
          </a:xfrm>
        </p:spPr>
        <p:txBody>
          <a:bodyPr>
            <a:normAutofit/>
          </a:bodyPr>
          <a:lstStyle/>
          <a:p>
            <a:pPr algn="ctr"/>
            <a:r>
              <a:rPr lang="en-US" sz="4800">
                <a:latin typeface="Times New Roman"/>
                <a:cs typeface="Times New Roman"/>
              </a:rPr>
              <a:t>Thank You</a:t>
            </a:r>
          </a:p>
        </p:txBody>
      </p:sp>
      <p:sp>
        <p:nvSpPr>
          <p:cNvPr id="4" name="Slide Number Placeholder 3">
            <a:extLst>
              <a:ext uri="{FF2B5EF4-FFF2-40B4-BE49-F238E27FC236}">
                <a16:creationId xmlns:a16="http://schemas.microsoft.com/office/drawing/2014/main" id="{F5B6803C-A0BC-453B-B493-92B6D8D58DBA}"/>
              </a:ext>
            </a:extLst>
          </p:cNvPr>
          <p:cNvSpPr>
            <a:spLocks noGrp="1"/>
          </p:cNvSpPr>
          <p:nvPr>
            <p:ph type="sldNum" sz="quarter" idx="12"/>
          </p:nvPr>
        </p:nvSpPr>
        <p:spPr/>
        <p:txBody>
          <a:bodyPr/>
          <a:lstStyle/>
          <a:p>
            <a:fld id="{D57F1E4F-1CFF-5643-939E-217C01CDF565}" type="slidenum">
              <a:rPr lang="en-US" smtClean="0"/>
              <a:pPr/>
              <a:t>39</a:t>
            </a:fld>
            <a:endParaRPr lang="en-US" dirty="0"/>
          </a:p>
        </p:txBody>
      </p:sp>
    </p:spTree>
    <p:extLst>
      <p:ext uri="{BB962C8B-B14F-4D97-AF65-F5344CB8AC3E}">
        <p14:creationId xmlns:p14="http://schemas.microsoft.com/office/powerpoint/2010/main" val="19770863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27B3A0D-2957-4637-B7FE-FC5F2593B570}"/>
              </a:ext>
            </a:extLst>
          </p:cNvPr>
          <p:cNvSpPr>
            <a:spLocks noGrp="1"/>
          </p:cNvSpPr>
          <p:nvPr>
            <p:ph type="title"/>
          </p:nvPr>
        </p:nvSpPr>
        <p:spPr/>
        <p:txBody>
          <a:bodyPr>
            <a:normAutofit/>
          </a:bodyPr>
          <a:lstStyle/>
          <a:p>
            <a:r>
              <a:rPr lang="en-US" sz="5400" dirty="0">
                <a:latin typeface="Times New Roman" panose="02020603050405020304" pitchFamily="18" charset="0"/>
                <a:cs typeface="Times New Roman" panose="02020603050405020304" pitchFamily="18" charset="0"/>
              </a:rPr>
              <a:t>3 ways of Navigations </a:t>
            </a:r>
          </a:p>
        </p:txBody>
      </p:sp>
      <p:sp>
        <p:nvSpPr>
          <p:cNvPr id="8" name="Content Placeholder 7">
            <a:extLst>
              <a:ext uri="{FF2B5EF4-FFF2-40B4-BE49-F238E27FC236}">
                <a16:creationId xmlns:a16="http://schemas.microsoft.com/office/drawing/2014/main" id="{E04EF097-50EF-4149-A7C4-754E714B32A4}"/>
              </a:ext>
            </a:extLst>
          </p:cNvPr>
          <p:cNvSpPr>
            <a:spLocks noGrp="1"/>
          </p:cNvSpPr>
          <p:nvPr>
            <p:ph idx="1"/>
          </p:nvPr>
        </p:nvSpPr>
        <p:spPr/>
        <p:txBody>
          <a:bodyPr>
            <a:normAutofit/>
          </a:bodyPr>
          <a:lstStyle/>
          <a:p>
            <a:pPr>
              <a:buFont typeface="+mj-lt"/>
              <a:buAutoNum type="arabicPeriod"/>
            </a:pPr>
            <a:r>
              <a:rPr lang="en-US" sz="4000" dirty="0">
                <a:latin typeface="Times New Roman" panose="02020603050405020304" pitchFamily="18" charset="0"/>
                <a:cs typeface="Times New Roman" panose="02020603050405020304" pitchFamily="18" charset="0"/>
              </a:rPr>
              <a:t>Task Navigation</a:t>
            </a:r>
          </a:p>
          <a:p>
            <a:pPr>
              <a:buFont typeface="+mj-lt"/>
              <a:buAutoNum type="arabicPeriod"/>
            </a:pPr>
            <a:r>
              <a:rPr lang="en-US" sz="4000" dirty="0">
                <a:latin typeface="Times New Roman" panose="02020603050405020304" pitchFamily="18" charset="0"/>
                <a:cs typeface="Times New Roman" panose="02020603050405020304" pitchFamily="18" charset="0"/>
              </a:rPr>
              <a:t>Web Navigation </a:t>
            </a:r>
          </a:p>
          <a:p>
            <a:pPr>
              <a:buFont typeface="+mj-lt"/>
              <a:buAutoNum type="arabicPeriod"/>
            </a:pPr>
            <a:r>
              <a:rPr lang="en-US" sz="4000" dirty="0">
                <a:latin typeface="Times New Roman" panose="02020603050405020304" pitchFamily="18" charset="0"/>
                <a:cs typeface="Times New Roman" panose="02020603050405020304" pitchFamily="18" charset="0"/>
              </a:rPr>
              <a:t>Command Menu Navigation </a:t>
            </a:r>
          </a:p>
        </p:txBody>
      </p:sp>
      <p:sp>
        <p:nvSpPr>
          <p:cNvPr id="2" name="Slide Number Placeholder 1">
            <a:extLst>
              <a:ext uri="{FF2B5EF4-FFF2-40B4-BE49-F238E27FC236}">
                <a16:creationId xmlns:a16="http://schemas.microsoft.com/office/drawing/2014/main" id="{7670492B-C131-4743-8EEE-510F97248435}"/>
              </a:ext>
            </a:extLst>
          </p:cNvPr>
          <p:cNvSpPr>
            <a:spLocks noGrp="1"/>
          </p:cNvSpPr>
          <p:nvPr>
            <p:ph type="sldNum" sz="quarter" idx="12"/>
          </p:nvPr>
        </p:nvSpPr>
        <p:spPr/>
        <p:txBody>
          <a:bodyPr/>
          <a:lstStyle/>
          <a:p>
            <a:fld id="{D57F1E4F-1CFF-5643-939E-217C01CDF565}" type="slidenum">
              <a:rPr lang="en-US" smtClean="0"/>
              <a:pPr/>
              <a:t>4</a:t>
            </a:fld>
            <a:endParaRPr lang="en-US" dirty="0"/>
          </a:p>
        </p:txBody>
      </p:sp>
      <p:sp>
        <p:nvSpPr>
          <p:cNvPr id="6" name="Footer Placeholder 4">
            <a:extLst>
              <a:ext uri="{FF2B5EF4-FFF2-40B4-BE49-F238E27FC236}">
                <a16:creationId xmlns:a16="http://schemas.microsoft.com/office/drawing/2014/main" id="{E8365DAB-978C-41FC-BF0E-5D8BFEB13EDD}"/>
              </a:ext>
            </a:extLst>
          </p:cNvPr>
          <p:cNvSpPr>
            <a:spLocks noGrp="1"/>
          </p:cNvSpPr>
          <p:nvPr>
            <p:ph type="ftr" sz="quarter" idx="11"/>
          </p:nvPr>
        </p:nvSpPr>
        <p:spPr>
          <a:xfrm>
            <a:off x="2589212" y="6056244"/>
            <a:ext cx="7619999" cy="444690"/>
          </a:xfrm>
        </p:spPr>
        <p:txBody>
          <a:bodyPr/>
          <a:lstStyle/>
          <a:p>
            <a:pPr algn="r"/>
            <a:r>
              <a:rPr lang="en-US" sz="1800" dirty="0">
                <a:latin typeface="Times New Roman" panose="02020603050405020304" pitchFamily="18" charset="0"/>
                <a:cs typeface="Times New Roman" panose="02020603050405020304" pitchFamily="18" charset="0"/>
              </a:rPr>
              <a:t>Vipul Chandoor</a:t>
            </a:r>
          </a:p>
        </p:txBody>
      </p:sp>
    </p:spTree>
    <p:extLst>
      <p:ext uri="{BB962C8B-B14F-4D97-AF65-F5344CB8AC3E}">
        <p14:creationId xmlns:p14="http://schemas.microsoft.com/office/powerpoint/2010/main" val="28470898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3F4C104D-5F30-4811-9376-566B26E471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25A701C-536D-4905-9265-3E54ADA5BAE4}"/>
              </a:ext>
            </a:extLst>
          </p:cNvPr>
          <p:cNvSpPr>
            <a:spLocks noGrp="1"/>
          </p:cNvSpPr>
          <p:nvPr>
            <p:ph type="title"/>
          </p:nvPr>
        </p:nvSpPr>
        <p:spPr>
          <a:xfrm>
            <a:off x="649224" y="645106"/>
            <a:ext cx="5102219" cy="1259894"/>
          </a:xfrm>
        </p:spPr>
        <p:txBody>
          <a:bodyPr>
            <a:normAutofit/>
          </a:bodyPr>
          <a:lstStyle/>
          <a:p>
            <a:r>
              <a:rPr lang="en-US" sz="5400" dirty="0">
                <a:latin typeface="Times New Roman" panose="02020603050405020304" pitchFamily="18" charset="0"/>
                <a:cs typeface="Times New Roman" panose="02020603050405020304" pitchFamily="18" charset="0"/>
              </a:rPr>
              <a:t>Task Navigation </a:t>
            </a:r>
          </a:p>
        </p:txBody>
      </p:sp>
      <p:sp>
        <p:nvSpPr>
          <p:cNvPr id="15" name="Rectangle 14">
            <a:extLst>
              <a:ext uri="{FF2B5EF4-FFF2-40B4-BE49-F238E27FC236}">
                <a16:creationId xmlns:a16="http://schemas.microsoft.com/office/drawing/2014/main" id="{0815E34B-5D02-4E01-A936-E8E1C0AB6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10" name="Content Placeholder 9">
            <a:extLst>
              <a:ext uri="{FF2B5EF4-FFF2-40B4-BE49-F238E27FC236}">
                <a16:creationId xmlns:a16="http://schemas.microsoft.com/office/drawing/2014/main" id="{16367293-1055-4572-895D-3100173E4F0A}"/>
              </a:ext>
            </a:extLst>
          </p:cNvPr>
          <p:cNvSpPr>
            <a:spLocks noGrp="1"/>
          </p:cNvSpPr>
          <p:nvPr>
            <p:ph idx="1"/>
          </p:nvPr>
        </p:nvSpPr>
        <p:spPr>
          <a:xfrm>
            <a:off x="649225" y="2133600"/>
            <a:ext cx="5247992" cy="3759253"/>
          </a:xfrm>
        </p:spPr>
        <p:txBody>
          <a:bodyPr>
            <a:normAutofit/>
          </a:bodyPr>
          <a:lstStyle/>
          <a:p>
            <a:pPr>
              <a:lnSpc>
                <a:spcPct val="150000"/>
              </a:lnSpc>
            </a:pPr>
            <a:r>
              <a:rPr lang="en-US" altLang="en-US" sz="2000" dirty="0"/>
              <a:t>successfully operating interactive applications, such as installing a mobile app, completing an on-line survey, or purchasing a train ticket.</a:t>
            </a:r>
            <a:endParaRPr lang="en-US" sz="2000" dirty="0"/>
          </a:p>
          <a:p>
            <a:pPr>
              <a:lnSpc>
                <a:spcPct val="150000"/>
              </a:lnSpc>
            </a:pPr>
            <a:r>
              <a:rPr lang="en-US" sz="2000" dirty="0"/>
              <a:t>Doing some work to complete the task will comes under task navigation </a:t>
            </a:r>
          </a:p>
          <a:p>
            <a:pPr>
              <a:lnSpc>
                <a:spcPct val="150000"/>
              </a:lnSpc>
            </a:pPr>
            <a:r>
              <a:rPr lang="en-US" sz="2000" dirty="0"/>
              <a:t>Booking Uber is a task which is shown.  </a:t>
            </a:r>
          </a:p>
        </p:txBody>
      </p:sp>
      <p:pic>
        <p:nvPicPr>
          <p:cNvPr id="8" name="Content Placeholder 4">
            <a:extLst>
              <a:ext uri="{FF2B5EF4-FFF2-40B4-BE49-F238E27FC236}">
                <a16:creationId xmlns:a16="http://schemas.microsoft.com/office/drawing/2014/main" id="{4AE26A0D-84B5-41B2-B956-5A82304A59A2}"/>
              </a:ext>
            </a:extLst>
          </p:cNvPr>
          <p:cNvPicPr>
            <a:picLocks noChangeAspect="1"/>
          </p:cNvPicPr>
          <p:nvPr/>
        </p:nvPicPr>
        <p:blipFill>
          <a:blip r:embed="rId2"/>
          <a:stretch>
            <a:fillRect/>
          </a:stretch>
        </p:blipFill>
        <p:spPr>
          <a:xfrm>
            <a:off x="6595539" y="640080"/>
            <a:ext cx="3001584" cy="5252773"/>
          </a:xfrm>
          <a:prstGeom prst="rect">
            <a:avLst/>
          </a:prstGeom>
        </p:spPr>
      </p:pic>
      <p:sp>
        <p:nvSpPr>
          <p:cNvPr id="17" name="Freeform 11">
            <a:extLst>
              <a:ext uri="{FF2B5EF4-FFF2-40B4-BE49-F238E27FC236}">
                <a16:creationId xmlns:a16="http://schemas.microsoft.com/office/drawing/2014/main" id="{7DE3414B-B032-4710-A468-D3285E38C5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03947119-0437-47CD-AEF6-692AB28DB228}"/>
              </a:ext>
            </a:extLst>
          </p:cNvPr>
          <p:cNvSpPr>
            <a:spLocks noGrp="1"/>
          </p:cNvSpPr>
          <p:nvPr>
            <p:ph type="sldNum" sz="quarter" idx="12"/>
          </p:nvPr>
        </p:nvSpPr>
        <p:spPr/>
        <p:txBody>
          <a:bodyPr/>
          <a:lstStyle/>
          <a:p>
            <a:fld id="{D57F1E4F-1CFF-5643-939E-217C01CDF565}" type="slidenum">
              <a:rPr lang="en-US" smtClean="0"/>
              <a:pPr/>
              <a:t>5</a:t>
            </a:fld>
            <a:endParaRPr lang="en-US" dirty="0"/>
          </a:p>
        </p:txBody>
      </p:sp>
      <p:sp>
        <p:nvSpPr>
          <p:cNvPr id="14" name="Footer Placeholder 4">
            <a:extLst>
              <a:ext uri="{FF2B5EF4-FFF2-40B4-BE49-F238E27FC236}">
                <a16:creationId xmlns:a16="http://schemas.microsoft.com/office/drawing/2014/main" id="{63929D2A-5DF9-4B52-86DD-8D5F5C2531BC}"/>
              </a:ext>
            </a:extLst>
          </p:cNvPr>
          <p:cNvSpPr>
            <a:spLocks noGrp="1"/>
          </p:cNvSpPr>
          <p:nvPr>
            <p:ph type="ftr" sz="quarter" idx="11"/>
          </p:nvPr>
        </p:nvSpPr>
        <p:spPr>
          <a:xfrm>
            <a:off x="2589212" y="6056244"/>
            <a:ext cx="7619999" cy="444690"/>
          </a:xfrm>
        </p:spPr>
        <p:txBody>
          <a:bodyPr/>
          <a:lstStyle/>
          <a:p>
            <a:pPr algn="r"/>
            <a:r>
              <a:rPr lang="en-US" sz="1800" dirty="0">
                <a:latin typeface="Times New Roman" panose="02020603050405020304" pitchFamily="18" charset="0"/>
                <a:cs typeface="Times New Roman" panose="02020603050405020304" pitchFamily="18" charset="0"/>
              </a:rPr>
              <a:t>Vipul Chandoor</a:t>
            </a:r>
          </a:p>
        </p:txBody>
      </p:sp>
    </p:spTree>
    <p:extLst>
      <p:ext uri="{BB962C8B-B14F-4D97-AF65-F5344CB8AC3E}">
        <p14:creationId xmlns:p14="http://schemas.microsoft.com/office/powerpoint/2010/main" val="13948402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3F4C104D-5F30-4811-9376-566B26E471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9750661-60A0-4D93-84AF-C6DA8656B5F8}"/>
              </a:ext>
            </a:extLst>
          </p:cNvPr>
          <p:cNvSpPr>
            <a:spLocks noGrp="1"/>
          </p:cNvSpPr>
          <p:nvPr>
            <p:ph type="title"/>
          </p:nvPr>
        </p:nvSpPr>
        <p:spPr>
          <a:xfrm>
            <a:off x="649224" y="645106"/>
            <a:ext cx="5446776" cy="1259894"/>
          </a:xfrm>
        </p:spPr>
        <p:txBody>
          <a:bodyPr>
            <a:noAutofit/>
          </a:bodyPr>
          <a:lstStyle/>
          <a:p>
            <a:r>
              <a:rPr lang="en-US" sz="5400" dirty="0">
                <a:latin typeface="Times New Roman" panose="02020603050405020304" pitchFamily="18" charset="0"/>
                <a:cs typeface="Times New Roman" panose="02020603050405020304" pitchFamily="18" charset="0"/>
              </a:rPr>
              <a:t>Web Navigation </a:t>
            </a:r>
          </a:p>
        </p:txBody>
      </p:sp>
      <p:sp>
        <p:nvSpPr>
          <p:cNvPr id="15" name="Rectangle 14">
            <a:extLst>
              <a:ext uri="{FF2B5EF4-FFF2-40B4-BE49-F238E27FC236}">
                <a16:creationId xmlns:a16="http://schemas.microsoft.com/office/drawing/2014/main" id="{0815E34B-5D02-4E01-A936-E8E1C0AB6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10" name="Content Placeholder 9">
            <a:extLst>
              <a:ext uri="{FF2B5EF4-FFF2-40B4-BE49-F238E27FC236}">
                <a16:creationId xmlns:a16="http://schemas.microsoft.com/office/drawing/2014/main" id="{758C109C-684E-40E4-875E-5850C59BA81C}"/>
              </a:ext>
            </a:extLst>
          </p:cNvPr>
          <p:cNvSpPr>
            <a:spLocks noGrp="1"/>
          </p:cNvSpPr>
          <p:nvPr>
            <p:ph idx="1"/>
          </p:nvPr>
        </p:nvSpPr>
        <p:spPr>
          <a:xfrm>
            <a:off x="649225" y="2133600"/>
            <a:ext cx="3650278" cy="3759253"/>
          </a:xfrm>
        </p:spPr>
        <p:txBody>
          <a:bodyPr>
            <a:normAutofit/>
          </a:bodyPr>
          <a:lstStyle/>
          <a:p>
            <a:r>
              <a:rPr lang="en-US" altLang="en-US" dirty="0"/>
              <a:t>finding information on a website or browsing social media</a:t>
            </a:r>
          </a:p>
          <a:p>
            <a:r>
              <a:rPr lang="en-US" dirty="0"/>
              <a:t>Navigation planning</a:t>
            </a:r>
          </a:p>
          <a:p>
            <a:r>
              <a:rPr lang="en-US" dirty="0"/>
              <a:t>Navigation bar design</a:t>
            </a:r>
          </a:p>
          <a:p>
            <a:r>
              <a:rPr lang="en-US" dirty="0"/>
              <a:t>User friendly language</a:t>
            </a:r>
          </a:p>
          <a:p>
            <a:r>
              <a:rPr lang="en-US" dirty="0"/>
              <a:t>Link the logo to the home page </a:t>
            </a:r>
          </a:p>
          <a:p>
            <a:r>
              <a:rPr lang="en-US" dirty="0"/>
              <a:t>Primary / Secondary </a:t>
            </a:r>
          </a:p>
          <a:p>
            <a:endParaRPr lang="en-US" dirty="0"/>
          </a:p>
        </p:txBody>
      </p:sp>
      <p:pic>
        <p:nvPicPr>
          <p:cNvPr id="8" name="Content Placeholder 4">
            <a:extLst>
              <a:ext uri="{FF2B5EF4-FFF2-40B4-BE49-F238E27FC236}">
                <a16:creationId xmlns:a16="http://schemas.microsoft.com/office/drawing/2014/main" id="{7A1AED92-990F-447B-9558-44A5CD965870}"/>
              </a:ext>
            </a:extLst>
          </p:cNvPr>
          <p:cNvPicPr>
            <a:picLocks noChangeAspect="1"/>
          </p:cNvPicPr>
          <p:nvPr/>
        </p:nvPicPr>
        <p:blipFill>
          <a:blip r:embed="rId2"/>
          <a:stretch>
            <a:fillRect/>
          </a:stretch>
        </p:blipFill>
        <p:spPr>
          <a:xfrm>
            <a:off x="5085886" y="1554479"/>
            <a:ext cx="6487233" cy="4036383"/>
          </a:xfrm>
          <a:prstGeom prst="rect">
            <a:avLst/>
          </a:prstGeom>
        </p:spPr>
      </p:pic>
      <p:sp>
        <p:nvSpPr>
          <p:cNvPr id="17" name="Freeform 11">
            <a:extLst>
              <a:ext uri="{FF2B5EF4-FFF2-40B4-BE49-F238E27FC236}">
                <a16:creationId xmlns:a16="http://schemas.microsoft.com/office/drawing/2014/main" id="{7DE3414B-B032-4710-A468-D3285E38C5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lide Number Placeholder 8">
            <a:extLst>
              <a:ext uri="{FF2B5EF4-FFF2-40B4-BE49-F238E27FC236}">
                <a16:creationId xmlns:a16="http://schemas.microsoft.com/office/drawing/2014/main" id="{8057D0C1-6564-486B-9FC7-CB9DC86FC808}"/>
              </a:ext>
            </a:extLst>
          </p:cNvPr>
          <p:cNvSpPr>
            <a:spLocks noGrp="1"/>
          </p:cNvSpPr>
          <p:nvPr>
            <p:ph type="sldNum" sz="quarter" idx="12"/>
          </p:nvPr>
        </p:nvSpPr>
        <p:spPr/>
        <p:txBody>
          <a:bodyPr/>
          <a:lstStyle/>
          <a:p>
            <a:fld id="{D57F1E4F-1CFF-5643-939E-217C01CDF565}" type="slidenum">
              <a:rPr lang="en-US" smtClean="0"/>
              <a:pPr/>
              <a:t>6</a:t>
            </a:fld>
            <a:endParaRPr lang="en-US" dirty="0"/>
          </a:p>
        </p:txBody>
      </p:sp>
      <p:sp>
        <p:nvSpPr>
          <p:cNvPr id="16" name="Footer Placeholder 4">
            <a:extLst>
              <a:ext uri="{FF2B5EF4-FFF2-40B4-BE49-F238E27FC236}">
                <a16:creationId xmlns:a16="http://schemas.microsoft.com/office/drawing/2014/main" id="{F87FD2A3-8BD2-4B15-B5E1-5B4A692B4365}"/>
              </a:ext>
            </a:extLst>
          </p:cNvPr>
          <p:cNvSpPr>
            <a:spLocks noGrp="1"/>
          </p:cNvSpPr>
          <p:nvPr>
            <p:ph type="ftr" sz="quarter" idx="11"/>
          </p:nvPr>
        </p:nvSpPr>
        <p:spPr>
          <a:xfrm>
            <a:off x="2589212" y="6056244"/>
            <a:ext cx="7619999" cy="444690"/>
          </a:xfrm>
        </p:spPr>
        <p:txBody>
          <a:bodyPr/>
          <a:lstStyle/>
          <a:p>
            <a:pPr algn="r"/>
            <a:r>
              <a:rPr lang="en-US" sz="1800" dirty="0">
                <a:latin typeface="Times New Roman" panose="02020603050405020304" pitchFamily="18" charset="0"/>
                <a:cs typeface="Times New Roman" panose="02020603050405020304" pitchFamily="18" charset="0"/>
              </a:rPr>
              <a:t>Vipul Chandoor</a:t>
            </a:r>
          </a:p>
        </p:txBody>
      </p:sp>
    </p:spTree>
    <p:extLst>
      <p:ext uri="{BB962C8B-B14F-4D97-AF65-F5344CB8AC3E}">
        <p14:creationId xmlns:p14="http://schemas.microsoft.com/office/powerpoint/2010/main" val="41574108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166BF9EE-F7AC-4FA5-AC7E-001B3A642F7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14" name="Freeform 11">
              <a:extLst>
                <a:ext uri="{FF2B5EF4-FFF2-40B4-BE49-F238E27FC236}">
                  <a16:creationId xmlns:a16="http://schemas.microsoft.com/office/drawing/2014/main" id="{3B48D182-44E3-4D8B-ACEF-F1A900BE44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15" name="Freeform 12">
              <a:extLst>
                <a:ext uri="{FF2B5EF4-FFF2-40B4-BE49-F238E27FC236}">
                  <a16:creationId xmlns:a16="http://schemas.microsoft.com/office/drawing/2014/main" id="{355A535A-A489-477F-A314-593AA8CAFB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16" name="Freeform 13">
              <a:extLst>
                <a:ext uri="{FF2B5EF4-FFF2-40B4-BE49-F238E27FC236}">
                  <a16:creationId xmlns:a16="http://schemas.microsoft.com/office/drawing/2014/main" id="{954C2D4C-FD83-4EF4-9312-04442ABD66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17" name="Freeform 14">
              <a:extLst>
                <a:ext uri="{FF2B5EF4-FFF2-40B4-BE49-F238E27FC236}">
                  <a16:creationId xmlns:a16="http://schemas.microsoft.com/office/drawing/2014/main" id="{C20701C2-CD9A-4698-BC97-E1085820C2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18" name="Freeform 15">
              <a:extLst>
                <a:ext uri="{FF2B5EF4-FFF2-40B4-BE49-F238E27FC236}">
                  <a16:creationId xmlns:a16="http://schemas.microsoft.com/office/drawing/2014/main" id="{62575C35-466F-42AE-87A1-D691849AB8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19" name="Freeform 16">
              <a:extLst>
                <a:ext uri="{FF2B5EF4-FFF2-40B4-BE49-F238E27FC236}">
                  <a16:creationId xmlns:a16="http://schemas.microsoft.com/office/drawing/2014/main" id="{58236F37-6119-45AC-80A0-CD2C311B50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20" name="Freeform 17">
              <a:extLst>
                <a:ext uri="{FF2B5EF4-FFF2-40B4-BE49-F238E27FC236}">
                  <a16:creationId xmlns:a16="http://schemas.microsoft.com/office/drawing/2014/main" id="{F3FDD799-39FE-4D6F-9A64-2F472B2150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21" name="Freeform 18">
              <a:extLst>
                <a:ext uri="{FF2B5EF4-FFF2-40B4-BE49-F238E27FC236}">
                  <a16:creationId xmlns:a16="http://schemas.microsoft.com/office/drawing/2014/main" id="{9820D241-1D49-442C-A95A-00BC1BF9E2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22" name="Freeform 19">
              <a:extLst>
                <a:ext uri="{FF2B5EF4-FFF2-40B4-BE49-F238E27FC236}">
                  <a16:creationId xmlns:a16="http://schemas.microsoft.com/office/drawing/2014/main" id="{EBC2197C-B383-4866-8ABD-74222400BE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23" name="Freeform 20">
              <a:extLst>
                <a:ext uri="{FF2B5EF4-FFF2-40B4-BE49-F238E27FC236}">
                  <a16:creationId xmlns:a16="http://schemas.microsoft.com/office/drawing/2014/main" id="{404B06AA-FC93-4471-9DE4-56A401E70A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24" name="Freeform 21">
              <a:extLst>
                <a:ext uri="{FF2B5EF4-FFF2-40B4-BE49-F238E27FC236}">
                  <a16:creationId xmlns:a16="http://schemas.microsoft.com/office/drawing/2014/main" id="{E580600C-013F-4FAF-8FB7-4CC0FA80A9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25" name="Freeform 22">
              <a:extLst>
                <a:ext uri="{FF2B5EF4-FFF2-40B4-BE49-F238E27FC236}">
                  <a16:creationId xmlns:a16="http://schemas.microsoft.com/office/drawing/2014/main" id="{9BFCF199-64B2-4AEE-88C4-E954ABF362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27" name="Group 26">
            <a:extLst>
              <a:ext uri="{FF2B5EF4-FFF2-40B4-BE49-F238E27FC236}">
                <a16:creationId xmlns:a16="http://schemas.microsoft.com/office/drawing/2014/main" id="{E312DBA5-56D8-42B2-BA94-28168C2A670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p:grpSpPr>
        <p:sp>
          <p:nvSpPr>
            <p:cNvPr id="28" name="Freeform 27">
              <a:extLst>
                <a:ext uri="{FF2B5EF4-FFF2-40B4-BE49-F238E27FC236}">
                  <a16:creationId xmlns:a16="http://schemas.microsoft.com/office/drawing/2014/main" id="{7AD46C74-3117-46B0-B267-0F61B57CAC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29" name="Freeform 28">
              <a:extLst>
                <a:ext uri="{FF2B5EF4-FFF2-40B4-BE49-F238E27FC236}">
                  <a16:creationId xmlns:a16="http://schemas.microsoft.com/office/drawing/2014/main" id="{8C13B810-9664-45D8-8510-D6ED0ADD72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30" name="Freeform 29">
              <a:extLst>
                <a:ext uri="{FF2B5EF4-FFF2-40B4-BE49-F238E27FC236}">
                  <a16:creationId xmlns:a16="http://schemas.microsoft.com/office/drawing/2014/main" id="{10306E52-A922-4458-BCCE-C3C840CC7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31" name="Freeform 30">
              <a:extLst>
                <a:ext uri="{FF2B5EF4-FFF2-40B4-BE49-F238E27FC236}">
                  <a16:creationId xmlns:a16="http://schemas.microsoft.com/office/drawing/2014/main" id="{CB578819-B7E7-4250-932F-52AE2A2A9A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32" name="Freeform 31">
              <a:extLst>
                <a:ext uri="{FF2B5EF4-FFF2-40B4-BE49-F238E27FC236}">
                  <a16:creationId xmlns:a16="http://schemas.microsoft.com/office/drawing/2014/main" id="{454B9C91-B623-424A-B16E-F764F189D3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33" name="Freeform 32">
              <a:extLst>
                <a:ext uri="{FF2B5EF4-FFF2-40B4-BE49-F238E27FC236}">
                  <a16:creationId xmlns:a16="http://schemas.microsoft.com/office/drawing/2014/main" id="{EFD03C4A-8484-41E6-B458-032F1DCA70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34" name="Freeform 33">
              <a:extLst>
                <a:ext uri="{FF2B5EF4-FFF2-40B4-BE49-F238E27FC236}">
                  <a16:creationId xmlns:a16="http://schemas.microsoft.com/office/drawing/2014/main" id="{DDC2F3C3-1D4E-4913-9C5C-F9A65B47E5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35" name="Freeform 34">
              <a:extLst>
                <a:ext uri="{FF2B5EF4-FFF2-40B4-BE49-F238E27FC236}">
                  <a16:creationId xmlns:a16="http://schemas.microsoft.com/office/drawing/2014/main" id="{1E15BCA2-2420-4C53-ADE9-40FBAC2384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36" name="Freeform 35">
              <a:extLst>
                <a:ext uri="{FF2B5EF4-FFF2-40B4-BE49-F238E27FC236}">
                  <a16:creationId xmlns:a16="http://schemas.microsoft.com/office/drawing/2014/main" id="{73D5FBF4-7129-4C51-B603-E3BC334195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37" name="Freeform 36">
              <a:extLst>
                <a:ext uri="{FF2B5EF4-FFF2-40B4-BE49-F238E27FC236}">
                  <a16:creationId xmlns:a16="http://schemas.microsoft.com/office/drawing/2014/main" id="{0165B164-CE2A-494C-88FC-507232B37C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38" name="Freeform 37">
              <a:extLst>
                <a:ext uri="{FF2B5EF4-FFF2-40B4-BE49-F238E27FC236}">
                  <a16:creationId xmlns:a16="http://schemas.microsoft.com/office/drawing/2014/main" id="{87F127E5-B10B-4D18-BCF0-E7C3C7F401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39" name="Freeform 38">
              <a:extLst>
                <a:ext uri="{FF2B5EF4-FFF2-40B4-BE49-F238E27FC236}">
                  <a16:creationId xmlns:a16="http://schemas.microsoft.com/office/drawing/2014/main" id="{FC692D59-F28D-4E42-B435-225F2C6CFA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41" name="Rectangle 40">
            <a:extLst>
              <a:ext uri="{FF2B5EF4-FFF2-40B4-BE49-F238E27FC236}">
                <a16:creationId xmlns:a16="http://schemas.microsoft.com/office/drawing/2014/main" id="{1996130F-9AB5-4DE9-8574-3AF891C5C1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43" name="Freeform 11">
            <a:extLst>
              <a:ext uri="{FF2B5EF4-FFF2-40B4-BE49-F238E27FC236}">
                <a16:creationId xmlns:a16="http://schemas.microsoft.com/office/drawing/2014/main" id="{7326F4E6-9131-42DA-97B2-0BA8D1E258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useBgFill="1">
        <p:nvSpPr>
          <p:cNvPr id="45" name="Rectangle 44">
            <a:extLst>
              <a:ext uri="{FF2B5EF4-FFF2-40B4-BE49-F238E27FC236}">
                <a16:creationId xmlns:a16="http://schemas.microsoft.com/office/drawing/2014/main" id="{3F4C104D-5F30-4811-9376-566B26E471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BF2EEEF-248E-4DDB-836A-F30A101DB302}"/>
              </a:ext>
            </a:extLst>
          </p:cNvPr>
          <p:cNvSpPr>
            <a:spLocks noGrp="1"/>
          </p:cNvSpPr>
          <p:nvPr>
            <p:ph type="title"/>
          </p:nvPr>
        </p:nvSpPr>
        <p:spPr>
          <a:xfrm>
            <a:off x="649223" y="645106"/>
            <a:ext cx="7964689" cy="1259894"/>
          </a:xfrm>
        </p:spPr>
        <p:txBody>
          <a:bodyPr vert="horz" lIns="91440" tIns="45720" rIns="91440" bIns="45720" rtlCol="0" anchor="t">
            <a:noAutofit/>
          </a:bodyPr>
          <a:lstStyle/>
          <a:p>
            <a:pPr>
              <a:lnSpc>
                <a:spcPct val="90000"/>
              </a:lnSpc>
            </a:pPr>
            <a:r>
              <a:rPr lang="en-US" sz="5400" dirty="0">
                <a:latin typeface="Times New Roman" panose="02020603050405020304" pitchFamily="18" charset="0"/>
                <a:cs typeface="Times New Roman" panose="02020603050405020304" pitchFamily="18" charset="0"/>
              </a:rPr>
              <a:t>Command menu Navigation	</a:t>
            </a:r>
          </a:p>
        </p:txBody>
      </p:sp>
      <p:sp>
        <p:nvSpPr>
          <p:cNvPr id="47" name="Rectangle 46">
            <a:extLst>
              <a:ext uri="{FF2B5EF4-FFF2-40B4-BE49-F238E27FC236}">
                <a16:creationId xmlns:a16="http://schemas.microsoft.com/office/drawing/2014/main" id="{0815E34B-5D02-4E01-A936-E8E1C0AB6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6" name="Text Placeholder 5">
            <a:extLst>
              <a:ext uri="{FF2B5EF4-FFF2-40B4-BE49-F238E27FC236}">
                <a16:creationId xmlns:a16="http://schemas.microsoft.com/office/drawing/2014/main" id="{9D957387-FCA7-4961-804A-48190F643181}"/>
              </a:ext>
            </a:extLst>
          </p:cNvPr>
          <p:cNvSpPr>
            <a:spLocks noGrp="1"/>
          </p:cNvSpPr>
          <p:nvPr>
            <p:ph type="body" sz="half" idx="2"/>
          </p:nvPr>
        </p:nvSpPr>
        <p:spPr>
          <a:xfrm>
            <a:off x="649225" y="2133600"/>
            <a:ext cx="4534371" cy="3759253"/>
          </a:xfrm>
        </p:spPr>
        <p:txBody>
          <a:bodyPr vert="horz" lIns="91440" tIns="45720" rIns="91440" bIns="45720" rtlCol="0">
            <a:noAutofit/>
          </a:bodyPr>
          <a:lstStyle/>
          <a:p>
            <a:pPr marL="285750" indent="-285750">
              <a:buFont typeface="Wingdings 3" charset="2"/>
              <a:buChar char=""/>
            </a:pPr>
            <a:r>
              <a:rPr lang="en-US" altLang="en-US" sz="2800" dirty="0">
                <a:latin typeface="Times New Roman" panose="02020603050405020304" pitchFamily="18" charset="0"/>
                <a:cs typeface="Times New Roman" panose="02020603050405020304" pitchFamily="18" charset="0"/>
              </a:rPr>
              <a:t>finding the action needed in a desktop application</a:t>
            </a:r>
          </a:p>
          <a:p>
            <a:pPr marL="285750" indent="-285750">
              <a:buFont typeface="Wingdings 3" charset="2"/>
              <a:buChar char=""/>
            </a:pPr>
            <a:r>
              <a:rPr lang="en-US" sz="2800" dirty="0">
                <a:latin typeface="Times New Roman" panose="02020603050405020304" pitchFamily="18" charset="0"/>
                <a:cs typeface="Times New Roman" panose="02020603050405020304" pitchFamily="18" charset="0"/>
              </a:rPr>
              <a:t>Types of menu Navigations:</a:t>
            </a:r>
          </a:p>
          <a:p>
            <a:pPr marL="457200" indent="-457200">
              <a:buFont typeface="+mj-lt"/>
              <a:buAutoNum type="arabicPeriod"/>
            </a:pPr>
            <a:r>
              <a:rPr lang="en-US" sz="2800" dirty="0">
                <a:latin typeface="Times New Roman" panose="02020603050405020304" pitchFamily="18" charset="0"/>
                <a:cs typeface="Times New Roman" panose="02020603050405020304" pitchFamily="18" charset="0"/>
              </a:rPr>
              <a:t>Menu Bars </a:t>
            </a:r>
          </a:p>
          <a:p>
            <a:pPr marL="457200" indent="-457200">
              <a:buFont typeface="+mj-lt"/>
              <a:buAutoNum type="arabicPeriod"/>
            </a:pPr>
            <a:r>
              <a:rPr lang="en-US" sz="2800" dirty="0">
                <a:latin typeface="Times New Roman" panose="02020603050405020304" pitchFamily="18" charset="0"/>
                <a:cs typeface="Times New Roman" panose="02020603050405020304" pitchFamily="18" charset="0"/>
              </a:rPr>
              <a:t>Toolbar Menus</a:t>
            </a:r>
          </a:p>
          <a:p>
            <a:pPr marL="457200" indent="-457200">
              <a:buFont typeface="+mj-lt"/>
              <a:buAutoNum type="arabicPeriod"/>
            </a:pPr>
            <a:r>
              <a:rPr lang="en-US" sz="2800" dirty="0">
                <a:latin typeface="Times New Roman" panose="02020603050405020304" pitchFamily="18" charset="0"/>
                <a:cs typeface="Times New Roman" panose="02020603050405020304" pitchFamily="18" charset="0"/>
              </a:rPr>
              <a:t>Tab Menus</a:t>
            </a:r>
          </a:p>
          <a:p>
            <a:pPr marL="457200" indent="-457200">
              <a:buFont typeface="+mj-lt"/>
              <a:buAutoNum type="arabicPeriod"/>
            </a:pPr>
            <a:r>
              <a:rPr lang="en-US" sz="2800" dirty="0">
                <a:latin typeface="Times New Roman" panose="02020603050405020304" pitchFamily="18" charset="0"/>
                <a:cs typeface="Times New Roman" panose="02020603050405020304" pitchFamily="18" charset="0"/>
              </a:rPr>
              <a:t>Context Menu</a:t>
            </a:r>
          </a:p>
          <a:p>
            <a:pPr marL="457200" indent="-457200">
              <a:buFont typeface="+mj-lt"/>
              <a:buAutoNum type="arabicPeriod"/>
            </a:pPr>
            <a:r>
              <a:rPr lang="en-US" sz="2800" dirty="0">
                <a:latin typeface="Times New Roman" panose="02020603050405020304" pitchFamily="18" charset="0"/>
                <a:cs typeface="Times New Roman" panose="02020603050405020304" pitchFamily="18" charset="0"/>
              </a:rPr>
              <a:t>Task pane Menu</a:t>
            </a:r>
          </a:p>
          <a:p>
            <a:pPr>
              <a:buFont typeface="Wingdings 3" charset="2"/>
              <a:buChar char=""/>
            </a:pPr>
            <a:endParaRPr lang="en-US" sz="2800" dirty="0">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353041C8-E49B-414E-B068-60CAF623D1D7}"/>
              </a:ext>
            </a:extLst>
          </p:cNvPr>
          <p:cNvPicPr>
            <a:picLocks noChangeAspect="1"/>
          </p:cNvPicPr>
          <p:nvPr/>
        </p:nvPicPr>
        <p:blipFill>
          <a:blip r:embed="rId2"/>
          <a:stretch>
            <a:fillRect/>
          </a:stretch>
        </p:blipFill>
        <p:spPr>
          <a:xfrm>
            <a:off x="5698434" y="1683026"/>
            <a:ext cx="5416731" cy="4209827"/>
          </a:xfrm>
          <a:prstGeom prst="rect">
            <a:avLst/>
          </a:prstGeom>
        </p:spPr>
      </p:pic>
      <p:sp>
        <p:nvSpPr>
          <p:cNvPr id="49" name="Freeform 11">
            <a:extLst>
              <a:ext uri="{FF2B5EF4-FFF2-40B4-BE49-F238E27FC236}">
                <a16:creationId xmlns:a16="http://schemas.microsoft.com/office/drawing/2014/main" id="{7DE3414B-B032-4710-A468-D3285E38C5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lide Number Placeholder 8">
            <a:extLst>
              <a:ext uri="{FF2B5EF4-FFF2-40B4-BE49-F238E27FC236}">
                <a16:creationId xmlns:a16="http://schemas.microsoft.com/office/drawing/2014/main" id="{EDDC6252-38B8-4E61-B570-31E422C93DD4}"/>
              </a:ext>
            </a:extLst>
          </p:cNvPr>
          <p:cNvSpPr>
            <a:spLocks noGrp="1"/>
          </p:cNvSpPr>
          <p:nvPr>
            <p:ph type="sldNum" sz="quarter" idx="12"/>
          </p:nvPr>
        </p:nvSpPr>
        <p:spPr/>
        <p:txBody>
          <a:bodyPr/>
          <a:lstStyle/>
          <a:p>
            <a:fld id="{D57F1E4F-1CFF-5643-939E-217C01CDF565}" type="slidenum">
              <a:rPr lang="en-US" smtClean="0"/>
              <a:pPr/>
              <a:t>7</a:t>
            </a:fld>
            <a:endParaRPr lang="en-US" dirty="0"/>
          </a:p>
        </p:txBody>
      </p:sp>
      <p:sp>
        <p:nvSpPr>
          <p:cNvPr id="42" name="Footer Placeholder 4">
            <a:extLst>
              <a:ext uri="{FF2B5EF4-FFF2-40B4-BE49-F238E27FC236}">
                <a16:creationId xmlns:a16="http://schemas.microsoft.com/office/drawing/2014/main" id="{092D7B24-E251-4F9E-9D6E-5C3ED3EED50F}"/>
              </a:ext>
            </a:extLst>
          </p:cNvPr>
          <p:cNvSpPr>
            <a:spLocks noGrp="1"/>
          </p:cNvSpPr>
          <p:nvPr>
            <p:ph type="ftr" sz="quarter" idx="11"/>
          </p:nvPr>
        </p:nvSpPr>
        <p:spPr>
          <a:xfrm>
            <a:off x="2589212" y="6056244"/>
            <a:ext cx="7619999" cy="444690"/>
          </a:xfrm>
        </p:spPr>
        <p:txBody>
          <a:bodyPr/>
          <a:lstStyle/>
          <a:p>
            <a:pPr algn="r"/>
            <a:r>
              <a:rPr lang="en-US" sz="1800" dirty="0">
                <a:latin typeface="Times New Roman" panose="02020603050405020304" pitchFamily="18" charset="0"/>
                <a:cs typeface="Times New Roman" panose="02020603050405020304" pitchFamily="18" charset="0"/>
              </a:rPr>
              <a:t>Vipul Chandoor</a:t>
            </a:r>
          </a:p>
        </p:txBody>
      </p:sp>
    </p:spTree>
    <p:extLst>
      <p:ext uri="{BB962C8B-B14F-4D97-AF65-F5344CB8AC3E}">
        <p14:creationId xmlns:p14="http://schemas.microsoft.com/office/powerpoint/2010/main" val="41960150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166BF9EE-F7AC-4FA5-AC7E-001B3A642F7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12" name="Freeform 11">
              <a:extLst>
                <a:ext uri="{FF2B5EF4-FFF2-40B4-BE49-F238E27FC236}">
                  <a16:creationId xmlns:a16="http://schemas.microsoft.com/office/drawing/2014/main" id="{3B48D182-44E3-4D8B-ACEF-F1A900BE44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13" name="Freeform 12">
              <a:extLst>
                <a:ext uri="{FF2B5EF4-FFF2-40B4-BE49-F238E27FC236}">
                  <a16:creationId xmlns:a16="http://schemas.microsoft.com/office/drawing/2014/main" id="{355A535A-A489-477F-A314-593AA8CAFB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14" name="Freeform 13">
              <a:extLst>
                <a:ext uri="{FF2B5EF4-FFF2-40B4-BE49-F238E27FC236}">
                  <a16:creationId xmlns:a16="http://schemas.microsoft.com/office/drawing/2014/main" id="{954C2D4C-FD83-4EF4-9312-04442ABD66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15" name="Freeform 14">
              <a:extLst>
                <a:ext uri="{FF2B5EF4-FFF2-40B4-BE49-F238E27FC236}">
                  <a16:creationId xmlns:a16="http://schemas.microsoft.com/office/drawing/2014/main" id="{C20701C2-CD9A-4698-BC97-E1085820C2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16" name="Freeform 15">
              <a:extLst>
                <a:ext uri="{FF2B5EF4-FFF2-40B4-BE49-F238E27FC236}">
                  <a16:creationId xmlns:a16="http://schemas.microsoft.com/office/drawing/2014/main" id="{62575C35-466F-42AE-87A1-D691849AB8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17" name="Freeform 16">
              <a:extLst>
                <a:ext uri="{FF2B5EF4-FFF2-40B4-BE49-F238E27FC236}">
                  <a16:creationId xmlns:a16="http://schemas.microsoft.com/office/drawing/2014/main" id="{58236F37-6119-45AC-80A0-CD2C311B50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18" name="Freeform 17">
              <a:extLst>
                <a:ext uri="{FF2B5EF4-FFF2-40B4-BE49-F238E27FC236}">
                  <a16:creationId xmlns:a16="http://schemas.microsoft.com/office/drawing/2014/main" id="{F3FDD799-39FE-4D6F-9A64-2F472B2150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19" name="Freeform 18">
              <a:extLst>
                <a:ext uri="{FF2B5EF4-FFF2-40B4-BE49-F238E27FC236}">
                  <a16:creationId xmlns:a16="http://schemas.microsoft.com/office/drawing/2014/main" id="{9820D241-1D49-442C-A95A-00BC1BF9E2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20" name="Freeform 19">
              <a:extLst>
                <a:ext uri="{FF2B5EF4-FFF2-40B4-BE49-F238E27FC236}">
                  <a16:creationId xmlns:a16="http://schemas.microsoft.com/office/drawing/2014/main" id="{EBC2197C-B383-4866-8ABD-74222400BE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21" name="Freeform 20">
              <a:extLst>
                <a:ext uri="{FF2B5EF4-FFF2-40B4-BE49-F238E27FC236}">
                  <a16:creationId xmlns:a16="http://schemas.microsoft.com/office/drawing/2014/main" id="{404B06AA-FC93-4471-9DE4-56A401E70A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22" name="Freeform 21">
              <a:extLst>
                <a:ext uri="{FF2B5EF4-FFF2-40B4-BE49-F238E27FC236}">
                  <a16:creationId xmlns:a16="http://schemas.microsoft.com/office/drawing/2014/main" id="{E580600C-013F-4FAF-8FB7-4CC0FA80A9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23" name="Freeform 22">
              <a:extLst>
                <a:ext uri="{FF2B5EF4-FFF2-40B4-BE49-F238E27FC236}">
                  <a16:creationId xmlns:a16="http://schemas.microsoft.com/office/drawing/2014/main" id="{9BFCF199-64B2-4AEE-88C4-E954ABF362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25" name="Group 24">
            <a:extLst>
              <a:ext uri="{FF2B5EF4-FFF2-40B4-BE49-F238E27FC236}">
                <a16:creationId xmlns:a16="http://schemas.microsoft.com/office/drawing/2014/main" id="{E312DBA5-56D8-42B2-BA94-28168C2A670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p:grpSpPr>
        <p:sp>
          <p:nvSpPr>
            <p:cNvPr id="26" name="Freeform 27">
              <a:extLst>
                <a:ext uri="{FF2B5EF4-FFF2-40B4-BE49-F238E27FC236}">
                  <a16:creationId xmlns:a16="http://schemas.microsoft.com/office/drawing/2014/main" id="{7AD46C74-3117-46B0-B267-0F61B57CAC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27" name="Freeform 28">
              <a:extLst>
                <a:ext uri="{FF2B5EF4-FFF2-40B4-BE49-F238E27FC236}">
                  <a16:creationId xmlns:a16="http://schemas.microsoft.com/office/drawing/2014/main" id="{8C13B810-9664-45D8-8510-D6ED0ADD72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28" name="Freeform 29">
              <a:extLst>
                <a:ext uri="{FF2B5EF4-FFF2-40B4-BE49-F238E27FC236}">
                  <a16:creationId xmlns:a16="http://schemas.microsoft.com/office/drawing/2014/main" id="{10306E52-A922-4458-BCCE-C3C840CC7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29" name="Freeform 30">
              <a:extLst>
                <a:ext uri="{FF2B5EF4-FFF2-40B4-BE49-F238E27FC236}">
                  <a16:creationId xmlns:a16="http://schemas.microsoft.com/office/drawing/2014/main" id="{CB578819-B7E7-4250-932F-52AE2A2A9A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30" name="Freeform 31">
              <a:extLst>
                <a:ext uri="{FF2B5EF4-FFF2-40B4-BE49-F238E27FC236}">
                  <a16:creationId xmlns:a16="http://schemas.microsoft.com/office/drawing/2014/main" id="{454B9C91-B623-424A-B16E-F764F189D3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31" name="Freeform 32">
              <a:extLst>
                <a:ext uri="{FF2B5EF4-FFF2-40B4-BE49-F238E27FC236}">
                  <a16:creationId xmlns:a16="http://schemas.microsoft.com/office/drawing/2014/main" id="{EFD03C4A-8484-41E6-B458-032F1DCA70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32" name="Freeform 33">
              <a:extLst>
                <a:ext uri="{FF2B5EF4-FFF2-40B4-BE49-F238E27FC236}">
                  <a16:creationId xmlns:a16="http://schemas.microsoft.com/office/drawing/2014/main" id="{DDC2F3C3-1D4E-4913-9C5C-F9A65B47E5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33" name="Freeform 34">
              <a:extLst>
                <a:ext uri="{FF2B5EF4-FFF2-40B4-BE49-F238E27FC236}">
                  <a16:creationId xmlns:a16="http://schemas.microsoft.com/office/drawing/2014/main" id="{1E15BCA2-2420-4C53-ADE9-40FBAC2384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34" name="Freeform 35">
              <a:extLst>
                <a:ext uri="{FF2B5EF4-FFF2-40B4-BE49-F238E27FC236}">
                  <a16:creationId xmlns:a16="http://schemas.microsoft.com/office/drawing/2014/main" id="{73D5FBF4-7129-4C51-B603-E3BC334195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35" name="Freeform 36">
              <a:extLst>
                <a:ext uri="{FF2B5EF4-FFF2-40B4-BE49-F238E27FC236}">
                  <a16:creationId xmlns:a16="http://schemas.microsoft.com/office/drawing/2014/main" id="{0165B164-CE2A-494C-88FC-507232B37C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36" name="Freeform 37">
              <a:extLst>
                <a:ext uri="{FF2B5EF4-FFF2-40B4-BE49-F238E27FC236}">
                  <a16:creationId xmlns:a16="http://schemas.microsoft.com/office/drawing/2014/main" id="{87F127E5-B10B-4D18-BCF0-E7C3C7F401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37" name="Freeform 38">
              <a:extLst>
                <a:ext uri="{FF2B5EF4-FFF2-40B4-BE49-F238E27FC236}">
                  <a16:creationId xmlns:a16="http://schemas.microsoft.com/office/drawing/2014/main" id="{FC692D59-F28D-4E42-B435-225F2C6CFA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39" name="Rectangle 38">
            <a:extLst>
              <a:ext uri="{FF2B5EF4-FFF2-40B4-BE49-F238E27FC236}">
                <a16:creationId xmlns:a16="http://schemas.microsoft.com/office/drawing/2014/main" id="{1996130F-9AB5-4DE9-8574-3AF891C5C1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41" name="Freeform 11">
            <a:extLst>
              <a:ext uri="{FF2B5EF4-FFF2-40B4-BE49-F238E27FC236}">
                <a16:creationId xmlns:a16="http://schemas.microsoft.com/office/drawing/2014/main" id="{7326F4E6-9131-42DA-97B2-0BA8D1E258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useBgFill="1">
        <p:nvSpPr>
          <p:cNvPr id="43" name="Rectangle 42">
            <a:extLst>
              <a:ext uri="{FF2B5EF4-FFF2-40B4-BE49-F238E27FC236}">
                <a16:creationId xmlns:a16="http://schemas.microsoft.com/office/drawing/2014/main" id="{3F4C104D-5F30-4811-9376-566B26E471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A37370B-16F5-44A1-986F-89E5B022B478}"/>
              </a:ext>
            </a:extLst>
          </p:cNvPr>
          <p:cNvSpPr>
            <a:spLocks noGrp="1"/>
          </p:cNvSpPr>
          <p:nvPr>
            <p:ph type="title"/>
          </p:nvPr>
        </p:nvSpPr>
        <p:spPr>
          <a:xfrm>
            <a:off x="649224" y="645106"/>
            <a:ext cx="3650279" cy="1259894"/>
          </a:xfrm>
        </p:spPr>
        <p:txBody>
          <a:bodyPr vert="horz" lIns="91440" tIns="45720" rIns="91440" bIns="45720" rtlCol="0" anchor="t">
            <a:noAutofit/>
          </a:bodyPr>
          <a:lstStyle/>
          <a:p>
            <a:r>
              <a:rPr lang="en-US" sz="5400" dirty="0">
                <a:latin typeface="Times New Roman" panose="02020603050405020304" pitchFamily="18" charset="0"/>
                <a:cs typeface="Times New Roman" panose="02020603050405020304" pitchFamily="18" charset="0"/>
              </a:rPr>
              <a:t>Navigations </a:t>
            </a:r>
          </a:p>
        </p:txBody>
      </p:sp>
      <p:sp>
        <p:nvSpPr>
          <p:cNvPr id="45" name="Rectangle 44">
            <a:extLst>
              <a:ext uri="{FF2B5EF4-FFF2-40B4-BE49-F238E27FC236}">
                <a16:creationId xmlns:a16="http://schemas.microsoft.com/office/drawing/2014/main" id="{0815E34B-5D02-4E01-A936-E8E1C0AB6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4" name="Text Placeholder 3">
            <a:extLst>
              <a:ext uri="{FF2B5EF4-FFF2-40B4-BE49-F238E27FC236}">
                <a16:creationId xmlns:a16="http://schemas.microsoft.com/office/drawing/2014/main" id="{33ADC52A-4385-4ABA-9840-964B39932105}"/>
              </a:ext>
            </a:extLst>
          </p:cNvPr>
          <p:cNvSpPr>
            <a:spLocks noGrp="1"/>
          </p:cNvSpPr>
          <p:nvPr>
            <p:ph type="body" sz="half" idx="2"/>
          </p:nvPr>
        </p:nvSpPr>
        <p:spPr>
          <a:xfrm>
            <a:off x="649225" y="2133600"/>
            <a:ext cx="3650278" cy="3759253"/>
          </a:xfrm>
        </p:spPr>
        <p:txBody>
          <a:bodyPr vert="horz" lIns="91440" tIns="45720" rIns="91440" bIns="45720" rtlCol="0">
            <a:normAutofit/>
          </a:bodyPr>
          <a:lstStyle/>
          <a:p>
            <a:pPr>
              <a:buFont typeface="Wingdings 3" charset="2"/>
              <a:buChar char=""/>
            </a:pPr>
            <a:r>
              <a:rPr lang="en-US" altLang="en-US" sz="2000" dirty="0">
                <a:latin typeface="Times New Roman" panose="02020603050405020304" pitchFamily="18" charset="0"/>
                <a:cs typeface="Times New Roman" panose="02020603050405020304" pitchFamily="18" charset="0"/>
              </a:rPr>
              <a:t>Menu bars, pop-up menus, toolbars, palettes and ribbons</a:t>
            </a:r>
          </a:p>
          <a:p>
            <a:pPr>
              <a:buFont typeface="Wingdings 3" charset="2"/>
              <a:buChar char=""/>
            </a:pPr>
            <a:r>
              <a:rPr lang="en-US" altLang="en-US" sz="2000" dirty="0">
                <a:latin typeface="Times New Roman" panose="02020603050405020304" pitchFamily="18" charset="0"/>
                <a:cs typeface="Times New Roman" panose="02020603050405020304" pitchFamily="18" charset="0"/>
              </a:rPr>
              <a:t>Shortcuts and gestures for rapid interaction</a:t>
            </a:r>
          </a:p>
          <a:p>
            <a:pPr>
              <a:buFont typeface="Wingdings 3" charset="2"/>
              <a:buChar char=""/>
            </a:pPr>
            <a:r>
              <a:rPr lang="en-US" altLang="en-US" sz="2000" dirty="0">
                <a:latin typeface="Times New Roman" panose="02020603050405020304" pitchFamily="18" charset="0"/>
                <a:cs typeface="Times New Roman" panose="02020603050405020304" pitchFamily="18" charset="0"/>
              </a:rPr>
              <a:t>Long lists</a:t>
            </a:r>
          </a:p>
          <a:p>
            <a:pPr>
              <a:buFont typeface="Wingdings 3" charset="2"/>
              <a:buChar char=""/>
            </a:pPr>
            <a:r>
              <a:rPr lang="en-US" altLang="en-US" sz="2000" dirty="0">
                <a:latin typeface="Times New Roman" panose="02020603050405020304" pitchFamily="18" charset="0"/>
                <a:cs typeface="Times New Roman" panose="02020603050405020304" pitchFamily="18" charset="0"/>
              </a:rPr>
              <a:t>Linear versus simultaneous presentation </a:t>
            </a:r>
          </a:p>
          <a:p>
            <a:pPr>
              <a:buFont typeface="Wingdings 3" charset="2"/>
              <a:buChar char=""/>
            </a:pPr>
            <a:r>
              <a:rPr lang="en-US" sz="2000" dirty="0">
                <a:latin typeface="Times New Roman" panose="02020603050405020304" pitchFamily="18" charset="0"/>
                <a:cs typeface="Times New Roman" panose="02020603050405020304" pitchFamily="18" charset="0"/>
              </a:rPr>
              <a:t>Radio Buttons </a:t>
            </a:r>
          </a:p>
          <a:p>
            <a:pPr>
              <a:buFont typeface="Wingdings 3" charset="2"/>
              <a:buChar char=""/>
            </a:pPr>
            <a:r>
              <a:rPr lang="en-US" sz="2000" dirty="0">
                <a:latin typeface="Times New Roman" panose="02020603050405020304" pitchFamily="18" charset="0"/>
                <a:cs typeface="Times New Roman" panose="02020603050405020304" pitchFamily="18" charset="0"/>
              </a:rPr>
              <a:t>Check Boxes </a:t>
            </a:r>
          </a:p>
        </p:txBody>
      </p:sp>
      <p:pic>
        <p:nvPicPr>
          <p:cNvPr id="6" name="Content Placeholder 5">
            <a:extLst>
              <a:ext uri="{FF2B5EF4-FFF2-40B4-BE49-F238E27FC236}">
                <a16:creationId xmlns:a16="http://schemas.microsoft.com/office/drawing/2014/main" id="{66E8826C-5946-4623-973B-C92234D3048E}"/>
              </a:ext>
            </a:extLst>
          </p:cNvPr>
          <p:cNvPicPr>
            <a:picLocks noGrp="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5219243" y="521258"/>
            <a:ext cx="2726300" cy="1612342"/>
          </a:xfrm>
          <a:prstGeom prst="rect">
            <a:avLst/>
          </a:prstGeom>
          <a:noFill/>
        </p:spPr>
      </p:pic>
      <p:sp>
        <p:nvSpPr>
          <p:cNvPr id="47" name="Freeform 11">
            <a:extLst>
              <a:ext uri="{FF2B5EF4-FFF2-40B4-BE49-F238E27FC236}">
                <a16:creationId xmlns:a16="http://schemas.microsoft.com/office/drawing/2014/main" id="{7DE3414B-B032-4710-A468-D3285E38C5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8" name="Picture 37">
            <a:extLst>
              <a:ext uri="{FF2B5EF4-FFF2-40B4-BE49-F238E27FC236}">
                <a16:creationId xmlns:a16="http://schemas.microsoft.com/office/drawing/2014/main" id="{5DF70139-44BB-4811-B59F-9CB84879954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65491" y="521258"/>
            <a:ext cx="2039155" cy="3619500"/>
          </a:xfrm>
          <a:prstGeom prst="rect">
            <a:avLst/>
          </a:prstGeom>
        </p:spPr>
      </p:pic>
      <p:pic>
        <p:nvPicPr>
          <p:cNvPr id="79" name="Picture 78">
            <a:extLst>
              <a:ext uri="{FF2B5EF4-FFF2-40B4-BE49-F238E27FC236}">
                <a16:creationId xmlns:a16="http://schemas.microsoft.com/office/drawing/2014/main" id="{5B391F64-866D-4B30-8ED0-ED78BDC4E2C4}"/>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19243" y="4551758"/>
            <a:ext cx="4177030" cy="1354455"/>
          </a:xfrm>
          <a:prstGeom prst="rect">
            <a:avLst/>
          </a:prstGeom>
          <a:noFill/>
          <a:ln>
            <a:noFill/>
          </a:ln>
        </p:spPr>
      </p:pic>
      <p:pic>
        <p:nvPicPr>
          <p:cNvPr id="81" name="Picture 80">
            <a:extLst>
              <a:ext uri="{FF2B5EF4-FFF2-40B4-BE49-F238E27FC236}">
                <a16:creationId xmlns:a16="http://schemas.microsoft.com/office/drawing/2014/main" id="{A76B3AEC-DAFD-4C2D-83C2-EE7D8E32C7CC}"/>
              </a:ext>
            </a:extLst>
          </p:cNvPr>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219243" y="2628926"/>
            <a:ext cx="3717290" cy="1384300"/>
          </a:xfrm>
          <a:prstGeom prst="rect">
            <a:avLst/>
          </a:prstGeom>
          <a:noFill/>
          <a:ln>
            <a:noFill/>
          </a:ln>
        </p:spPr>
      </p:pic>
      <p:sp>
        <p:nvSpPr>
          <p:cNvPr id="7" name="Slide Number Placeholder 6">
            <a:extLst>
              <a:ext uri="{FF2B5EF4-FFF2-40B4-BE49-F238E27FC236}">
                <a16:creationId xmlns:a16="http://schemas.microsoft.com/office/drawing/2014/main" id="{72938AAD-3556-4F34-B90A-D3D411DFA810}"/>
              </a:ext>
            </a:extLst>
          </p:cNvPr>
          <p:cNvSpPr>
            <a:spLocks noGrp="1"/>
          </p:cNvSpPr>
          <p:nvPr>
            <p:ph type="sldNum" sz="quarter" idx="12"/>
          </p:nvPr>
        </p:nvSpPr>
        <p:spPr/>
        <p:txBody>
          <a:bodyPr/>
          <a:lstStyle/>
          <a:p>
            <a:fld id="{D57F1E4F-1CFF-5643-939E-217C01CDF565}" type="slidenum">
              <a:rPr lang="en-US" smtClean="0"/>
              <a:pPr/>
              <a:t>8</a:t>
            </a:fld>
            <a:endParaRPr lang="en-US" dirty="0"/>
          </a:p>
        </p:txBody>
      </p:sp>
      <p:sp>
        <p:nvSpPr>
          <p:cNvPr id="115" name="Footer Placeholder 4">
            <a:extLst>
              <a:ext uri="{FF2B5EF4-FFF2-40B4-BE49-F238E27FC236}">
                <a16:creationId xmlns:a16="http://schemas.microsoft.com/office/drawing/2014/main" id="{6958D951-7F7D-44EF-8247-5C6B464E4BA7}"/>
              </a:ext>
            </a:extLst>
          </p:cNvPr>
          <p:cNvSpPr>
            <a:spLocks noGrp="1"/>
          </p:cNvSpPr>
          <p:nvPr>
            <p:ph type="ftr" sz="quarter" idx="11"/>
          </p:nvPr>
        </p:nvSpPr>
        <p:spPr>
          <a:xfrm>
            <a:off x="2589212" y="6056244"/>
            <a:ext cx="7619999" cy="444690"/>
          </a:xfrm>
        </p:spPr>
        <p:txBody>
          <a:bodyPr/>
          <a:lstStyle/>
          <a:p>
            <a:pPr algn="r"/>
            <a:r>
              <a:rPr lang="en-US" sz="1800" dirty="0">
                <a:latin typeface="Times New Roman" panose="02020603050405020304" pitchFamily="18" charset="0"/>
                <a:cs typeface="Times New Roman" panose="02020603050405020304" pitchFamily="18" charset="0"/>
              </a:rPr>
              <a:t>Vipul Chandoor</a:t>
            </a:r>
          </a:p>
        </p:txBody>
      </p:sp>
    </p:spTree>
    <p:extLst>
      <p:ext uri="{BB962C8B-B14F-4D97-AF65-F5344CB8AC3E}">
        <p14:creationId xmlns:p14="http://schemas.microsoft.com/office/powerpoint/2010/main" val="17044156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270AB9-560A-42CD-837A-6689365638D1}"/>
              </a:ext>
            </a:extLst>
          </p:cNvPr>
          <p:cNvSpPr>
            <a:spLocks noGrp="1"/>
          </p:cNvSpPr>
          <p:nvPr>
            <p:ph type="title"/>
          </p:nvPr>
        </p:nvSpPr>
        <p:spPr>
          <a:xfrm>
            <a:off x="1554480" y="624110"/>
            <a:ext cx="10637519" cy="1280890"/>
          </a:xfrm>
        </p:spPr>
        <p:txBody>
          <a:bodyPr>
            <a:noAutofit/>
          </a:bodyPr>
          <a:lstStyle/>
          <a:p>
            <a:r>
              <a:rPr lang="en-US" sz="5400" dirty="0">
                <a:latin typeface="Times New Roman" panose="02020603050405020304" pitchFamily="18" charset="0"/>
                <a:cs typeface="Times New Roman" panose="02020603050405020304" pitchFamily="18" charset="0"/>
              </a:rPr>
              <a:t>Card Grid for Responsive Navigation </a:t>
            </a:r>
          </a:p>
        </p:txBody>
      </p:sp>
      <p:pic>
        <p:nvPicPr>
          <p:cNvPr id="5" name="Content Placeholder 4">
            <a:extLst>
              <a:ext uri="{FF2B5EF4-FFF2-40B4-BE49-F238E27FC236}">
                <a16:creationId xmlns:a16="http://schemas.microsoft.com/office/drawing/2014/main" id="{23C86555-94B9-459B-BC8E-C28259CB4517}"/>
              </a:ext>
            </a:extLst>
          </p:cNvPr>
          <p:cNvPicPr>
            <a:picLocks noGrp="1" noChangeAspect="1"/>
          </p:cNvPicPr>
          <p:nvPr>
            <p:ph idx="1"/>
          </p:nvPr>
        </p:nvPicPr>
        <p:blipFill>
          <a:blip r:embed="rId2"/>
          <a:stretch>
            <a:fillRect/>
          </a:stretch>
        </p:blipFill>
        <p:spPr>
          <a:xfrm>
            <a:off x="2994660" y="2133600"/>
            <a:ext cx="7658099" cy="3778250"/>
          </a:xfrm>
        </p:spPr>
      </p:pic>
      <p:sp>
        <p:nvSpPr>
          <p:cNvPr id="7" name="Slide Number Placeholder 6">
            <a:extLst>
              <a:ext uri="{FF2B5EF4-FFF2-40B4-BE49-F238E27FC236}">
                <a16:creationId xmlns:a16="http://schemas.microsoft.com/office/drawing/2014/main" id="{2455FA1B-2033-420D-808C-17D8BE8352ED}"/>
              </a:ext>
            </a:extLst>
          </p:cNvPr>
          <p:cNvSpPr>
            <a:spLocks noGrp="1"/>
          </p:cNvSpPr>
          <p:nvPr>
            <p:ph type="sldNum" sz="quarter" idx="12"/>
          </p:nvPr>
        </p:nvSpPr>
        <p:spPr/>
        <p:txBody>
          <a:bodyPr/>
          <a:lstStyle/>
          <a:p>
            <a:fld id="{D57F1E4F-1CFF-5643-939E-217C01CDF565}" type="slidenum">
              <a:rPr lang="en-US" smtClean="0"/>
              <a:pPr/>
              <a:t>9</a:t>
            </a:fld>
            <a:endParaRPr lang="en-US" dirty="0"/>
          </a:p>
        </p:txBody>
      </p:sp>
      <p:sp>
        <p:nvSpPr>
          <p:cNvPr id="8" name="Footer Placeholder 4">
            <a:extLst>
              <a:ext uri="{FF2B5EF4-FFF2-40B4-BE49-F238E27FC236}">
                <a16:creationId xmlns:a16="http://schemas.microsoft.com/office/drawing/2014/main" id="{B03E1926-E540-4EAD-A60F-68705C4EB06D}"/>
              </a:ext>
            </a:extLst>
          </p:cNvPr>
          <p:cNvSpPr>
            <a:spLocks noGrp="1"/>
          </p:cNvSpPr>
          <p:nvPr>
            <p:ph type="ftr" sz="quarter" idx="11"/>
          </p:nvPr>
        </p:nvSpPr>
        <p:spPr>
          <a:xfrm>
            <a:off x="2589212" y="6056244"/>
            <a:ext cx="7619999" cy="444690"/>
          </a:xfrm>
        </p:spPr>
        <p:txBody>
          <a:bodyPr/>
          <a:lstStyle/>
          <a:p>
            <a:pPr algn="r"/>
            <a:r>
              <a:rPr lang="en-US" sz="1800" dirty="0">
                <a:latin typeface="Times New Roman" panose="02020603050405020304" pitchFamily="18" charset="0"/>
                <a:cs typeface="Times New Roman" panose="02020603050405020304" pitchFamily="18" charset="0"/>
              </a:rPr>
              <a:t>Vipul Chandoor</a:t>
            </a:r>
          </a:p>
        </p:txBody>
      </p:sp>
    </p:spTree>
    <p:extLst>
      <p:ext uri="{BB962C8B-B14F-4D97-AF65-F5344CB8AC3E}">
        <p14:creationId xmlns:p14="http://schemas.microsoft.com/office/powerpoint/2010/main" val="3529283171"/>
      </p:ext>
    </p:extLst>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25</TotalTime>
  <Words>1794</Words>
  <Application>Microsoft Office PowerPoint</Application>
  <PresentationFormat>Widescreen</PresentationFormat>
  <Paragraphs>299</Paragraphs>
  <Slides>39</Slides>
  <Notes>8</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39</vt:i4>
      </vt:variant>
    </vt:vector>
  </HeadingPairs>
  <TitlesOfParts>
    <vt:vector size="48" baseType="lpstr">
      <vt:lpstr>Arial</vt:lpstr>
      <vt:lpstr>Arial,Sans-Serif</vt:lpstr>
      <vt:lpstr>Calibri</vt:lpstr>
      <vt:lpstr>Century Gothic</vt:lpstr>
      <vt:lpstr>Times</vt:lpstr>
      <vt:lpstr>Times New Roman</vt:lpstr>
      <vt:lpstr>Wingdings 3</vt:lpstr>
      <vt:lpstr>'Wingdings 3',Sans-Serif</vt:lpstr>
      <vt:lpstr>Wisp</vt:lpstr>
      <vt:lpstr>Chapter 8. Fluid Navigation Team 2  </vt:lpstr>
      <vt:lpstr>Topics</vt:lpstr>
      <vt:lpstr>1. Navigation by selection   </vt:lpstr>
      <vt:lpstr>3 ways of Navigations </vt:lpstr>
      <vt:lpstr>Task Navigation </vt:lpstr>
      <vt:lpstr>Web Navigation </vt:lpstr>
      <vt:lpstr>Command menu Navigation </vt:lpstr>
      <vt:lpstr>Navigations </vt:lpstr>
      <vt:lpstr>Card Grid for Responsive Navigation </vt:lpstr>
      <vt:lpstr>Sliding Hamburger Navigation </vt:lpstr>
      <vt:lpstr>Examples of common gestures and their effect:</vt:lpstr>
      <vt:lpstr>SMALL DISPLAYS</vt:lpstr>
      <vt:lpstr>PowerPoint Presentation</vt:lpstr>
      <vt:lpstr>PowerPoint Presentation</vt:lpstr>
      <vt:lpstr>PowerPoint Presentation</vt:lpstr>
      <vt:lpstr>Design considerations for small displays:</vt:lpstr>
      <vt:lpstr>Design considerations for small displays:</vt:lpstr>
      <vt:lpstr>Content Organization</vt:lpstr>
      <vt:lpstr>PowerPoint Presentation</vt:lpstr>
      <vt:lpstr>Content Organization</vt:lpstr>
      <vt:lpstr>Content Organization</vt:lpstr>
      <vt:lpstr>Audio Menus and Interfaces</vt:lpstr>
      <vt:lpstr>Various Instances of Audio Menus and Voice User Interfaces</vt:lpstr>
      <vt:lpstr>Virtual Assistant    </vt:lpstr>
      <vt:lpstr>PowerPoint Presentation</vt:lpstr>
      <vt:lpstr>Interactive Voice Response (IVR) System    </vt:lpstr>
      <vt:lpstr>GENERAL STRUCTURE OF A SPEECH-ENABLED SYSTEM</vt:lpstr>
      <vt:lpstr>Advantages</vt:lpstr>
      <vt:lpstr>Disadvantages</vt:lpstr>
      <vt:lpstr>Form Fill-in and Dialog Boxes</vt:lpstr>
      <vt:lpstr> Form Fill-in </vt:lpstr>
      <vt:lpstr>Data Entry with Form Fill-in   </vt:lpstr>
      <vt:lpstr>PowerPoint Presentation</vt:lpstr>
      <vt:lpstr>PowerPoint Presentation</vt:lpstr>
      <vt:lpstr>Dialog Boxes</vt:lpstr>
      <vt:lpstr>Dialog Box</vt:lpstr>
      <vt:lpstr>Data Entry with Dialog Boxes   </vt:lpstr>
      <vt:lpstr>Data Entry with Dialog Boxes    </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8. Fluid Navigation Team 2  </dc:title>
  <dc:creator>Chandoor,Vipul</dc:creator>
  <cp:lastModifiedBy>Chandoor,Vipul</cp:lastModifiedBy>
  <cp:revision>1</cp:revision>
  <dcterms:created xsi:type="dcterms:W3CDTF">2019-03-13T04:13:35Z</dcterms:created>
  <dcterms:modified xsi:type="dcterms:W3CDTF">2019-03-13T04:41:26Z</dcterms:modified>
</cp:coreProperties>
</file>